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3" r:id="rId6"/>
    <p:sldMasterId id="2147483885" r:id="rId7"/>
    <p:sldMasterId id="2147483920" r:id="rId8"/>
    <p:sldMasterId id="2147483954" r:id="rId9"/>
  </p:sldMasterIdLst>
  <p:notesMasterIdLst>
    <p:notesMasterId r:id="rId20"/>
  </p:notesMasterIdLst>
  <p:sldIdLst>
    <p:sldId id="366" r:id="rId10"/>
    <p:sldId id="378" r:id="rId11"/>
    <p:sldId id="379" r:id="rId12"/>
    <p:sldId id="380" r:id="rId13"/>
    <p:sldId id="396" r:id="rId14"/>
    <p:sldId id="349" r:id="rId15"/>
    <p:sldId id="400" r:id="rId16"/>
    <p:sldId id="407" r:id="rId17"/>
    <p:sldId id="364" r:id="rId18"/>
    <p:sldId id="3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guide id="3" orient="horz" pos="1632" userDrawn="1">
          <p15:clr>
            <a:srgbClr val="A4A3A4"/>
          </p15:clr>
        </p15:guide>
        <p15:guide id="4" orient="horz" pos="2520" userDrawn="1">
          <p15:clr>
            <a:srgbClr val="A4A3A4"/>
          </p15:clr>
        </p15:guide>
        <p15:guide id="5" orient="horz" pos="30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CECE"/>
    <a:srgbClr val="0078D7"/>
    <a:srgbClr val="5191CD"/>
    <a:srgbClr val="002050"/>
    <a:srgbClr val="FFFFFF"/>
    <a:srgbClr val="051D49"/>
    <a:srgbClr val="00BCF2"/>
    <a:srgbClr val="00188F"/>
    <a:srgbClr val="00187B"/>
    <a:srgbClr val="001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40" autoAdjust="0"/>
    <p:restoredTop sz="86938" autoAdjust="0"/>
  </p:normalViewPr>
  <p:slideViewPr>
    <p:cSldViewPr snapToGrid="0">
      <p:cViewPr varScale="1">
        <p:scale>
          <a:sx n="107" d="100"/>
          <a:sy n="107" d="100"/>
        </p:scale>
        <p:origin x="78" y="216"/>
      </p:cViewPr>
      <p:guideLst>
        <p:guide orient="horz" pos="2256"/>
        <p:guide pos="3840"/>
        <p:guide orient="horz" pos="1632"/>
        <p:guide orient="horz" pos="2520"/>
        <p:guide orient="horz" pos="3072"/>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0E7B5-6309-4393-A682-10AAFF975FF5}" type="datetimeFigureOut">
              <a:rPr lang="en-US" smtClean="0"/>
              <a:t>10/19/2015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86E46-9E9C-450B-A53E-9E3F08D7ADB9}" type="slidenum">
              <a:rPr lang="en-US" smtClean="0"/>
              <a:t>‹#›</a:t>
            </a:fld>
            <a:endParaRPr lang="en-US" dirty="0"/>
          </a:p>
        </p:txBody>
      </p:sp>
    </p:spTree>
    <p:extLst>
      <p:ext uri="{BB962C8B-B14F-4D97-AF65-F5344CB8AC3E}">
        <p14:creationId xmlns:p14="http://schemas.microsoft.com/office/powerpoint/2010/main" val="2413425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10/19/2015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05312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CCAC94-95FD-40A3-AB14-60D9979C1C06}"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782180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solidFill>
                  <a:srgbClr val="00187B"/>
                </a:solidFill>
              </a:rPr>
              <a:t>Change tracking across multiple data sources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Know what has changed on your servers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Easily identify operational issues caused by Windows services and software changes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Identify anomalies in the software deployment schedule</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solidFill>
                <a:srgbClr val="00187B"/>
              </a:soli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spc="-70" dirty="0" smtClean="0">
                <a:solidFill>
                  <a:srgbClr val="00187B"/>
                </a:solidFill>
              </a:rPr>
              <a:t>Powerful search capabilities to drill deeper into areas of interest</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Quickly receive interactive results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Form your own hypotheses and query data to find custom insights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Enable proactive exploration or reactive troubleshooting</a:t>
            </a:r>
          </a:p>
          <a:p>
            <a:pPr marL="171450" indent="-171450" defTabSz="914281" fontAlgn="base">
              <a:lnSpc>
                <a:spcPct val="90000"/>
              </a:lnSpc>
              <a:spcBef>
                <a:spcPts val="588"/>
              </a:spcBef>
              <a:spcAft>
                <a:spcPct val="0"/>
              </a:spcAft>
              <a:buFont typeface="Arial" panose="020B0604020202020204" pitchFamily="34" charset="0"/>
              <a:buChar char="•"/>
              <a:defRPr/>
            </a:pPr>
            <a:endParaRPr lang="en-US" sz="900" spc="-20" dirty="0" smtClean="0">
              <a:gradFill>
                <a:gsLst>
                  <a:gs pos="0">
                    <a:srgbClr val="505050"/>
                  </a:gs>
                  <a:gs pos="100000">
                    <a:srgbClr val="505050"/>
                  </a:gs>
                </a:gsLst>
                <a:lin ang="5400000" scaled="0"/>
              </a:gradFill>
            </a:endParaRPr>
          </a:p>
          <a:p>
            <a:pPr marL="0" marR="0" indent="0" algn="l" defTabSz="914281" rtl="0" eaLnBrk="1" fontAlgn="base" latinLnBrk="0" hangingPunct="1">
              <a:lnSpc>
                <a:spcPct val="90000"/>
              </a:lnSpc>
              <a:spcBef>
                <a:spcPts val="588"/>
              </a:spcBef>
              <a:spcAft>
                <a:spcPct val="0"/>
              </a:spcAft>
              <a:buClrTx/>
              <a:buSzTx/>
              <a:buFont typeface="Arial" panose="020B0604020202020204" pitchFamily="34" charset="0"/>
              <a:buNone/>
              <a:tabLst/>
              <a:defRPr/>
            </a:pPr>
            <a:r>
              <a:rPr lang="en-US" sz="900" b="1" spc="-70" dirty="0" smtClean="0">
                <a:solidFill>
                  <a:srgbClr val="00187B"/>
                </a:solidFill>
              </a:rPr>
              <a:t>Rich dashboard and reporting capabilities powered by search queries </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Set custom visualization and thresholds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Get more insight by drilling down through search tiles</a:t>
            </a:r>
          </a:p>
          <a:p>
            <a:pPr marL="171450" indent="-171450" defTabSz="914281" fontAlgn="base">
              <a:lnSpc>
                <a:spcPct val="90000"/>
              </a:lnSpc>
              <a:spcBef>
                <a:spcPts val="588"/>
              </a:spcBef>
              <a:spcAft>
                <a:spcPct val="0"/>
              </a:spcAft>
              <a:buFont typeface="Arial" panose="020B0604020202020204" pitchFamily="34" charset="0"/>
              <a:buChar char="•"/>
              <a:defRPr/>
            </a:pPr>
            <a:r>
              <a:rPr lang="en-US" sz="900" spc="-20" dirty="0" smtClean="0">
                <a:gradFill>
                  <a:gsLst>
                    <a:gs pos="0">
                      <a:srgbClr val="505050"/>
                    </a:gs>
                    <a:gs pos="100000">
                      <a:srgbClr val="505050"/>
                    </a:gs>
                  </a:gsLst>
                  <a:lin ang="5400000" scaled="0"/>
                </a:gradFill>
              </a:rPr>
              <a:t>View your entire infrastructure with a single lens</a:t>
            </a:r>
          </a:p>
          <a:p>
            <a:pPr defTabSz="914281" fontAlgn="base">
              <a:lnSpc>
                <a:spcPct val="90000"/>
              </a:lnSpc>
              <a:spcBef>
                <a:spcPts val="588"/>
              </a:spcBef>
              <a:spcAft>
                <a:spcPct val="0"/>
              </a:spcAft>
              <a:defRPr/>
            </a:pPr>
            <a:endParaRPr lang="en-US" sz="900" spc="-20" dirty="0" smtClean="0">
              <a:gradFill>
                <a:gsLst>
                  <a:gs pos="0">
                    <a:srgbClr val="505050"/>
                  </a:gs>
                  <a:gs pos="100000">
                    <a:srgbClr val="505050"/>
                  </a:gs>
                </a:gsLst>
                <a:lin ang="5400000" scaled="0"/>
              </a:gradFill>
            </a:endParaRPr>
          </a:p>
          <a:p>
            <a:pPr marL="0" indent="0" defTabSz="914281" fontAlgn="base">
              <a:lnSpc>
                <a:spcPct val="90000"/>
              </a:lnSpc>
              <a:spcBef>
                <a:spcPts val="588"/>
              </a:spcBef>
              <a:spcAft>
                <a:spcPct val="0"/>
              </a:spcAft>
              <a:buFont typeface="Arial" panose="020B0604020202020204" pitchFamily="34" charset="0"/>
              <a:buNone/>
              <a:defRPr/>
            </a:pPr>
            <a:endParaRPr lang="en-US" sz="900" spc="-20" dirty="0" smtClean="0">
              <a:gradFill>
                <a:gsLst>
                  <a:gs pos="0">
                    <a:srgbClr val="505050"/>
                  </a:gs>
                  <a:gs pos="100000">
                    <a:srgbClr val="505050"/>
                  </a:gs>
                </a:gsLst>
                <a:lin ang="5400000" scaled="0"/>
              </a:gra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kern="1200" baseline="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10/19/2015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774684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10/19/2015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20262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60045" y="6149922"/>
            <a:ext cx="1383369" cy="296380"/>
          </a:xfrm>
          <a:prstGeom prst="rect">
            <a:avLst/>
          </a:prstGeom>
        </p:spPr>
      </p:pic>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2"/>
                    </a:gs>
                    <a:gs pos="39000">
                      <a:schemeClr val="tx2"/>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163660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305" y="2082443"/>
            <a:ext cx="7171399" cy="1794808"/>
          </a:xfrm>
          <a:noFill/>
        </p:spPr>
        <p:txBody>
          <a:bodyPr lIns="143381" tIns="89614" rIns="143381" bIns="89614" anchor="t" anchorCtr="0"/>
          <a:lstStyle>
            <a:lvl1pPr>
              <a:defRPr sz="5300"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305" y="3877258"/>
            <a:ext cx="7171399" cy="1789991"/>
          </a:xfrm>
        </p:spPr>
        <p:txBody>
          <a:bodyPr tIns="107536" bIns="107536">
            <a:noAutofit/>
          </a:bodyPr>
          <a:lstStyle>
            <a:lvl1pPr marL="0" indent="0">
              <a:spcBef>
                <a:spcPts val="0"/>
              </a:spcBef>
              <a:buNone/>
              <a:defRPr sz="31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145276776"/>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7058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611436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7542533"/>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397339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75991281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9838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264136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4737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04918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12141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78545602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4067717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736901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818405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18848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prstClr val="black">
                        <a:alpha val="50000"/>
                      </a:prstClr>
                    </a:gs>
                    <a:gs pos="86000">
                      <a:prstClr val="black">
                        <a:alpha val="50000"/>
                      </a:prstClr>
                    </a:gs>
                  </a:gsLst>
                  <a:lin ang="5400000" scaled="0"/>
                </a:gradFill>
                <a:latin typeface="Segoe Semibold" pitchFamily="34" charset="0"/>
              </a:rPr>
              <a:t>MICROSOFT CONFIDENTIAL – INTERNAL ONLY</a:t>
            </a:r>
          </a:p>
        </p:txBody>
      </p:sp>
      <p:sp>
        <p:nvSpPr>
          <p:cNvPr id="5" name="Title 1"/>
          <p:cNvSpPr>
            <a:spLocks noGrp="1"/>
          </p:cNvSpPr>
          <p:nvPr>
            <p:ph type="title" hasCustomPrompt="1"/>
          </p:nvPr>
        </p:nvSpPr>
        <p:spPr>
          <a:xfrm>
            <a:off x="519250" y="228601"/>
            <a:ext cx="11151919" cy="757131"/>
          </a:xfrm>
        </p:spPr>
        <p:txBody>
          <a:bodyPr lIns="0" rIns="0"/>
          <a:lstStyle>
            <a:lvl1pPr>
              <a:defRPr sz="4500"/>
            </a:lvl1pPr>
          </a:lstStyle>
          <a:p>
            <a:r>
              <a:rPr lang="en-US" dirty="0" smtClean="0"/>
              <a:t>Click to edit master title style</a:t>
            </a:r>
            <a:endParaRPr lang="en-US" dirty="0"/>
          </a:p>
        </p:txBody>
      </p:sp>
      <p:sp>
        <p:nvSpPr>
          <p:cNvPr id="7" name="Text Placeholder 4"/>
          <p:cNvSpPr>
            <a:spLocks noGrp="1"/>
          </p:cNvSpPr>
          <p:nvPr>
            <p:ph type="body" sz="quarter" idx="10" hasCustomPrompt="1"/>
          </p:nvPr>
        </p:nvSpPr>
        <p:spPr>
          <a:xfrm>
            <a:off x="519249" y="1171355"/>
            <a:ext cx="11151919" cy="5218812"/>
          </a:xfrm>
          <a:prstGeom prst="rect">
            <a:avLst/>
          </a:prstGeom>
        </p:spPr>
        <p:txBody>
          <a:bodyPr lIns="0" rIns="0"/>
          <a:lstStyle>
            <a:lvl1pPr marL="0" indent="0">
              <a:buFont typeface="Wingdings" pitchFamily="2" charset="2"/>
              <a:buNone/>
              <a:defRPr sz="3300"/>
            </a:lvl1pPr>
            <a:lvl2pPr marL="284181" indent="0">
              <a:buFont typeface="Wingdings" pitchFamily="2" charset="2"/>
              <a:buNone/>
              <a:defRPr spc="-51" baseline="0">
                <a:latin typeface="+mn-lt"/>
              </a:defRPr>
            </a:lvl2pPr>
            <a:lvl3pPr marL="517560" indent="0">
              <a:buFont typeface="Wingdings" pitchFamily="2" charset="2"/>
              <a:buNone/>
              <a:tabLst/>
              <a:defRPr spc="-51" baseline="0">
                <a:latin typeface="+mn-lt"/>
              </a:defRPr>
            </a:lvl3pPr>
            <a:lvl4pPr marL="741412" indent="0">
              <a:buFont typeface="Wingdings" pitchFamily="2" charset="2"/>
              <a:buNone/>
              <a:defRPr spc="-51" baseline="0">
                <a:latin typeface="+mn-lt"/>
              </a:defRPr>
            </a:lvl4pPr>
            <a:lvl5pPr marL="914461" indent="0">
              <a:buFont typeface="Wingdings" pitchFamily="2" charset="2"/>
              <a:buNone/>
              <a:tabLst/>
              <a:defRPr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8100595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3700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915607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029303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962263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8624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997126862"/>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80628811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16809043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580348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185636766"/>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216419587"/>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1793104"/>
          </a:xfrm>
        </p:spPr>
        <p:txBody>
          <a:bodyPr lIns="146304" tIns="91440" rIns="146304" bIns="91440"/>
          <a:lstStyle>
            <a:lvl1pPr>
              <a:lnSpc>
                <a:spcPts val="6176"/>
              </a:lnSpc>
              <a:defRPr sz="5687"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lvl1pPr>
              <a:defRPr>
                <a:solidFill>
                  <a:schemeClr val="bg1"/>
                </a:solidFill>
              </a:defRPr>
            </a:lvl1pPr>
          </a:lstStyle>
          <a:p>
            <a:r>
              <a:rPr dirty="0" smtClean="0">
                <a:solidFill>
                  <a:srgbClr val="FFFFFF"/>
                </a:solidFill>
              </a:rPr>
              <a:t>Microsoft Confidential</a:t>
            </a:r>
            <a:endParaRPr dirty="0">
              <a:solidFill>
                <a:srgbClr val="FFFFFF"/>
              </a:solidFill>
            </a:endParaRP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8"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62241528"/>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92" indent="-228792">
              <a:spcBef>
                <a:spcPts val="1176"/>
              </a:spcBef>
              <a:defRPr sz="2549">
                <a:latin typeface="+mn-lt"/>
              </a:defRPr>
            </a:lvl1pPr>
            <a:lvl2pPr marL="677035" indent="-228792">
              <a:spcBef>
                <a:spcPts val="1176"/>
              </a:spcBef>
              <a:buSzPct val="100000"/>
              <a:buFont typeface="Segoe UI" pitchFamily="34" charset="0"/>
              <a:buChar char="‐"/>
              <a:defRPr/>
            </a:lvl2pPr>
            <a:lvl3pPr marL="1125279" indent="-228792">
              <a:spcBef>
                <a:spcPts val="1176"/>
              </a:spcBef>
              <a:buFont typeface="Wingdings" pitchFamily="2" charset="2"/>
              <a:buChar char="§"/>
              <a:defRPr/>
            </a:lvl3pPr>
            <a:lvl4pPr marL="1568853" indent="-336184">
              <a:spcBef>
                <a:spcPts val="1176"/>
              </a:spcBef>
              <a:buFont typeface="+mj-lt"/>
              <a:buAutoNum type="arabicPeriod"/>
              <a:defRPr/>
            </a:lvl4pPr>
            <a:lvl5pPr marL="1908148" indent="-336184">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8057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2"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3" indent="0">
              <a:lnSpc>
                <a:spcPts val="1421"/>
              </a:lnSpc>
              <a:spcBef>
                <a:spcPts val="0"/>
              </a:spcBef>
              <a:spcAft>
                <a:spcPts val="1176"/>
              </a:spcAft>
              <a:buNone/>
              <a:defRPr sz="1275"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2576795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40" y="1218283"/>
            <a:ext cx="4930336" cy="4931036"/>
          </a:xfrm>
        </p:spPr>
        <p:txBody>
          <a:bodyPr lIns="146304" tIns="91440" rIns="146304" bIns="91440"/>
          <a:lstStyle>
            <a:lvl1pPr marL="0" indent="0">
              <a:lnSpc>
                <a:spcPts val="2844"/>
              </a:lnSpc>
              <a:spcBef>
                <a:spcPts val="0"/>
              </a:spcBef>
              <a:spcAft>
                <a:spcPts val="2353"/>
              </a:spcAft>
              <a:buNone/>
              <a:defRPr lang="en-US" sz="2353" kern="1200" spc="0" baseline="0">
                <a:solidFill>
                  <a:schemeClr val="bg1"/>
                </a:solidFill>
                <a:latin typeface="+mj-lt"/>
                <a:ea typeface="+mn-ea"/>
                <a:cs typeface="+mn-cs"/>
              </a:defRPr>
            </a:lvl1pPr>
            <a:lvl2pPr marL="336184" indent="0">
              <a:buNone/>
              <a:defRPr/>
            </a:lvl2pPr>
            <a:lvl3pPr marL="560305" indent="0">
              <a:buNone/>
              <a:defRPr/>
            </a:lvl3pPr>
            <a:lvl4pPr marL="784427" indent="0">
              <a:buNone/>
              <a:defRPr/>
            </a:lvl4pPr>
            <a:lvl5pPr marL="1008548" indent="0">
              <a:buNone/>
              <a:defRPr/>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560364119"/>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81379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1" y="0"/>
            <a:ext cx="12192002" cy="6858000"/>
          </a:xfrm>
          <a:prstGeom prst="rect">
            <a:avLst/>
          </a:prstGeom>
        </p:spPr>
      </p:pic>
      <p:sp>
        <p:nvSpPr>
          <p:cNvPr id="13" name="Rectangle 12"/>
          <p:cNvSpPr/>
          <p:nvPr userDrawn="1"/>
        </p:nvSpPr>
        <p:spPr bwMode="gray">
          <a:xfrm>
            <a:off x="269305" y="2084147"/>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305" y="2082443"/>
            <a:ext cx="7171399" cy="1794808"/>
          </a:xfrm>
          <a:noFill/>
        </p:spPr>
        <p:txBody>
          <a:bodyPr lIns="143381" tIns="89614" rIns="143381" bIns="89614" anchor="t" anchorCtr="0"/>
          <a:lstStyle>
            <a:lvl1pPr>
              <a:defRPr sz="53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black">
          <a:xfrm>
            <a:off x="269305" y="3877258"/>
            <a:ext cx="7171399" cy="1789991"/>
          </a:xfrm>
        </p:spPr>
        <p:txBody>
          <a:bodyPr tIns="107536" bIns="107536">
            <a:noAutofit/>
          </a:bodyPr>
          <a:lstStyle>
            <a:lvl1pPr marL="0" indent="0">
              <a:spcBef>
                <a:spcPts val="0"/>
              </a:spcBef>
              <a:buNone/>
              <a:defRPr sz="3100">
                <a:gradFill>
                  <a:gsLst>
                    <a:gs pos="2917">
                      <a:schemeClr val="tx1">
                        <a:lumMod val="50000"/>
                      </a:schemeClr>
                    </a:gs>
                    <a:gs pos="100000">
                      <a:schemeClr val="tx1">
                        <a:lumMod val="50000"/>
                      </a:schemeClr>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29215140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4" y="1470577"/>
            <a:ext cx="8082585" cy="663892"/>
          </a:xfrm>
        </p:spPr>
        <p:txBody>
          <a:bodyPr lIns="146304" tIns="91440" rIns="146304" bIns="91440"/>
          <a:lstStyle>
            <a:lvl1pPr marL="0" indent="0">
              <a:lnSpc>
                <a:spcPct val="90000"/>
              </a:lnSpc>
              <a:buFontTx/>
              <a:buNone/>
              <a:defRPr sz="4707">
                <a:solidFill>
                  <a:schemeClr val="tx2"/>
                </a:solidFill>
                <a:latin typeface="+mj-lt"/>
              </a:defRPr>
            </a:lvl1pPr>
            <a:lvl2pPr marL="336150" indent="0">
              <a:buFontTx/>
              <a:buNone/>
              <a:defRPr sz="3529">
                <a:latin typeface="Segoe Pro Light"/>
              </a:defRPr>
            </a:lvl2pPr>
            <a:lvl3pPr marL="560250" indent="0">
              <a:buFontTx/>
              <a:buNone/>
              <a:defRPr sz="3529">
                <a:latin typeface="Segoe Pro Light"/>
              </a:defRPr>
            </a:lvl3pPr>
            <a:lvl4pPr marL="784350" indent="0">
              <a:buFontTx/>
              <a:buNone/>
              <a:defRPr sz="3529">
                <a:latin typeface="Segoe Pro Light"/>
              </a:defRPr>
            </a:lvl4pPr>
            <a:lvl5pPr marL="1008448"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7"/>
            <a:ext cx="6274792"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06246098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368327"/>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50" indent="0">
              <a:buFontTx/>
              <a:buNone/>
              <a:defRPr sz="2353">
                <a:latin typeface="Segoe Pro Light"/>
              </a:defRPr>
            </a:lvl2pPr>
            <a:lvl3pPr marL="560250" indent="0">
              <a:buFontTx/>
              <a:buNone/>
              <a:defRPr sz="2353">
                <a:latin typeface="Segoe Pro Light"/>
              </a:defRPr>
            </a:lvl3pPr>
            <a:lvl4pPr marL="784350" indent="0">
              <a:buFontTx/>
              <a:buNone/>
              <a:defRPr sz="2353">
                <a:latin typeface="Segoe Pro Light"/>
              </a:defRPr>
            </a:lvl4pPr>
            <a:lvl5pPr marL="1008448" indent="0">
              <a:buFontTx/>
              <a:buNone/>
              <a:defRPr sz="2353">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07151" y="1070596"/>
            <a:ext cx="268927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16035"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424636"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233239" y="1070596"/>
            <a:ext cx="2688995" cy="2689656"/>
          </a:xfrm>
        </p:spPr>
        <p:txBody>
          <a:bodyPr lIns="146304" tIns="91440" rIns="146304" bIns="91440">
            <a:noAutofit/>
          </a:bodyPr>
          <a:lstStyle>
            <a:lvl1pPr marL="0" indent="0">
              <a:buFontTx/>
              <a:buNone/>
              <a:defRPr sz="2353">
                <a:solidFill>
                  <a:schemeClr val="tx2"/>
                </a:solidFill>
                <a:latin typeface="+mj-lt"/>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07151" y="3877272"/>
            <a:ext cx="2689275" cy="2510689"/>
          </a:xfrm>
        </p:spPr>
        <p:txBody>
          <a:bodyPr lIns="182880" tIns="146304" bIns="146304">
            <a:noAutofit/>
          </a:bodyPr>
          <a:lstStyle>
            <a:lvl1pPr marL="0" indent="0">
              <a:lnSpc>
                <a:spcPct val="90000"/>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16117"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233488"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Segoe Pro"/>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424803" y="3877274"/>
            <a:ext cx="2688995" cy="2510663"/>
          </a:xfrm>
        </p:spPr>
        <p:txBody>
          <a:bodyPr lIns="182880" tIns="146304" bIns="146304">
            <a:noAutofit/>
          </a:bodyPr>
          <a:lstStyle>
            <a:lvl1pPr marL="0" indent="0">
              <a:lnSpc>
                <a:spcPts val="1412"/>
              </a:lnSpc>
              <a:spcBef>
                <a:spcPts val="295"/>
              </a:spcBef>
              <a:spcAft>
                <a:spcPts val="588"/>
              </a:spcAft>
              <a:buFontTx/>
              <a:buNone/>
              <a:defRPr sz="1176" b="0">
                <a:solidFill>
                  <a:schemeClr val="tx2"/>
                </a:solidFill>
                <a:latin typeface="+mn-lt"/>
                <a:cs typeface="Segoe Pro"/>
              </a:defRPr>
            </a:lvl1pPr>
            <a:lvl2pPr marL="336150" indent="0">
              <a:buFontTx/>
              <a:buNone/>
              <a:defRPr/>
            </a:lvl2pPr>
            <a:lvl3pPr marL="560250" indent="0">
              <a:buFontTx/>
              <a:buNone/>
              <a:defRPr/>
            </a:lvl3pPr>
            <a:lvl4pPr marL="784350" indent="0">
              <a:buFontTx/>
              <a:buNone/>
              <a:defRPr/>
            </a:lvl4pPr>
            <a:lvl5pPr marL="1008448"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a:xfrm>
            <a:off x="448213" y="6437243"/>
            <a:ext cx="3859607" cy="134483"/>
          </a:xfrm>
          <a:prstGeom prst="rect">
            <a:avLst/>
          </a:prstGeom>
        </p:spPr>
        <p:txBody>
          <a:bodyPr/>
          <a:lstStyle>
            <a:lvl1pPr>
              <a:defRPr>
                <a:solidFill>
                  <a:srgbClr val="505050"/>
                </a:solidFill>
              </a:defRPr>
            </a:lvl1pPr>
          </a:lstStyle>
          <a:p>
            <a:r>
              <a:rPr dirty="0" smtClean="0"/>
              <a:t>Microsoft Confidential</a:t>
            </a:r>
            <a:endParaRPr dirty="0"/>
          </a:p>
        </p:txBody>
      </p:sp>
      <p:sp>
        <p:nvSpPr>
          <p:cNvPr id="4" name="Slide Number Placeholder 3"/>
          <p:cNvSpPr>
            <a:spLocks noGrp="1"/>
          </p:cNvSpPr>
          <p:nvPr>
            <p:ph type="sldNum" sz="quarter" idx="44"/>
          </p:nvPr>
        </p:nvSpPr>
        <p:spPr>
          <a:xfrm>
            <a:off x="11367170" y="6437243"/>
            <a:ext cx="555596" cy="134483"/>
          </a:xfrm>
          <a:prstGeom prst="rect">
            <a:avLst/>
          </a:prstGeom>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74657884"/>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a:xfrm>
            <a:off x="11367170" y="6437243"/>
            <a:ext cx="555596" cy="134483"/>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08777998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2" y="2622112"/>
            <a:ext cx="11007660" cy="1703429"/>
          </a:xfrm>
        </p:spPr>
        <p:txBody>
          <a:bodyPr anchor="ctr"/>
          <a:lstStyle>
            <a:lvl1pPr>
              <a:defRPr sz="5883">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7" y="482863"/>
            <a:ext cx="1225864" cy="261495"/>
          </a:xfrm>
          <a:prstGeom prst="rect">
            <a:avLst/>
          </a:prstGeom>
        </p:spPr>
      </p:pic>
    </p:spTree>
    <p:extLst>
      <p:ext uri="{BB962C8B-B14F-4D97-AF65-F5344CB8AC3E}">
        <p14:creationId xmlns:p14="http://schemas.microsoft.com/office/powerpoint/2010/main" val="3837296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0"/>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7" kern="1200" spc="0" baseline="0" dirty="0" smtClean="0">
                <a:solidFill>
                  <a:schemeClr val="bg1"/>
                </a:solidFill>
                <a:latin typeface="+mj-lt"/>
                <a:ea typeface="+mn-ea"/>
                <a:cs typeface="+mn-cs"/>
              </a:defRPr>
            </a:lvl1pPr>
            <a:lvl2pPr marL="336150" indent="0" algn="l">
              <a:buNone/>
              <a:defRPr sz="4707"/>
            </a:lvl2pPr>
            <a:lvl3pPr marL="560250" indent="0" algn="l">
              <a:buNone/>
              <a:defRPr sz="4707"/>
            </a:lvl3pPr>
            <a:lvl4pPr marL="784350" indent="0" algn="l">
              <a:buNone/>
              <a:defRPr sz="4707"/>
            </a:lvl4pPr>
            <a:lvl5pPr marL="1008448" indent="0" algn="l">
              <a:buNone/>
              <a:defRPr sz="4707"/>
            </a:lvl5pPr>
          </a:lstStyle>
          <a:p>
            <a:pPr marL="0" marR="0" lvl="0" indent="0" algn="l" defTabSz="914470"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48213" y="6437243"/>
            <a:ext cx="3859607" cy="134483"/>
          </a:xfrm>
          <a:prstGeom prst="rect">
            <a:avLst/>
          </a:prstGeom>
        </p:spPr>
        <p:txBody>
          <a:bodyPr vert="horz" lIns="0" tIns="0" rIns="91440" bIns="0" rtlCol="0" anchor="ctr"/>
          <a:lstStyle>
            <a:lvl1pPr marL="0" algn="l" defTabSz="914470" rtl="0" eaLnBrk="1" latinLnBrk="0" hangingPunct="1">
              <a:defRPr lang="en-US" sz="883" kern="1200">
                <a:solidFill>
                  <a:schemeClr val="bg1"/>
                </a:solidFill>
                <a:latin typeface="+mn-lt"/>
                <a:ea typeface="+mn-ea"/>
                <a:cs typeface="+mn-cs"/>
              </a:defRPr>
            </a:lvl1pPr>
          </a:lstStyle>
          <a:p>
            <a:r>
              <a:rPr dirty="0" smtClean="0">
                <a:solidFill>
                  <a:srgbClr val="FFFFFF"/>
                </a:solidFill>
              </a:rPr>
              <a:t>Microsoft Confidential</a:t>
            </a:r>
            <a:endParaRPr dirty="0">
              <a:solidFill>
                <a:srgbClr val="FFFFFF"/>
              </a:solidFill>
            </a:endParaRPr>
          </a:p>
        </p:txBody>
      </p:sp>
      <p:sp>
        <p:nvSpPr>
          <p:cNvPr id="6" name="Slide Number Placeholder 4"/>
          <p:cNvSpPr>
            <a:spLocks noGrp="1"/>
          </p:cNvSpPr>
          <p:nvPr>
            <p:ph type="sldNum" sz="quarter" idx="4"/>
          </p:nvPr>
        </p:nvSpPr>
        <p:spPr>
          <a:xfrm>
            <a:off x="11367170" y="6437243"/>
            <a:ext cx="555596" cy="134483"/>
          </a:xfrm>
          <a:prstGeom prst="rect">
            <a:avLst/>
          </a:prstGeom>
        </p:spPr>
        <p:txBody>
          <a:bodyPr vert="horz" lIns="91440" tIns="0" rIns="0" bIns="0" rtlCol="0" anchor="ctr"/>
          <a:lstStyle>
            <a:lvl1pPr algn="r">
              <a:defRPr lang="en-US" sz="883"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1878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9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30" y="-12453"/>
            <a:ext cx="12406519" cy="6973719"/>
          </a:xfrm>
          <a:prstGeom prst="rect">
            <a:avLst/>
          </a:prstGeom>
        </p:spPr>
      </p:pic>
      <p:sp>
        <p:nvSpPr>
          <p:cNvPr id="7" name="Rectangle 6"/>
          <p:cNvSpPr/>
          <p:nvPr userDrawn="1"/>
        </p:nvSpPr>
        <p:spPr bwMode="auto">
          <a:xfrm>
            <a:off x="269239" y="291069"/>
            <a:ext cx="5378549" cy="5379312"/>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smtClean="0"/>
              <a:t>Lorem ipsum</a:t>
            </a:r>
            <a:br>
              <a:rPr lang="en-US" smtClean="0"/>
            </a:br>
            <a:r>
              <a:rPr lang="en-US" smtClean="0"/>
              <a:t>dolor amet</a:t>
            </a:r>
            <a:endParaRPr lang="en-US"/>
          </a:p>
        </p:txBody>
      </p:sp>
    </p:spTree>
    <p:extLst>
      <p:ext uri="{BB962C8B-B14F-4D97-AF65-F5344CB8AC3E}">
        <p14:creationId xmlns:p14="http://schemas.microsoft.com/office/powerpoint/2010/main" val="224808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634"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396301"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610110"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396301"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610110"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31208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665" y="0"/>
            <a:ext cx="12200651" cy="6858000"/>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269659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985" y="-40585"/>
            <a:ext cx="12406519" cy="6973719"/>
          </a:xfrm>
          <a:prstGeom prst="rect">
            <a:avLst/>
          </a:prstGeom>
        </p:spPr>
      </p:pic>
      <p:sp>
        <p:nvSpPr>
          <p:cNvPr id="3" name="Text Placeholder 2"/>
          <p:cNvSpPr>
            <a:spLocks noGrp="1"/>
          </p:cNvSpPr>
          <p:nvPr>
            <p:ph type="body" sz="quarter" idx="11" hasCustomPrompt="1"/>
          </p:nvPr>
        </p:nvSpPr>
        <p:spPr>
          <a:xfrm>
            <a:off x="269239" y="2084173"/>
            <a:ext cx="4482124" cy="3317220"/>
          </a:xfrm>
        </p:spPr>
        <p:txBody>
          <a:bodyPr lIns="146304" tIns="91440" rIns="146304" bIns="91440" anchor="ctr">
            <a:noAutofit/>
          </a:bodyPr>
          <a:lstStyle>
            <a:lvl1pPr marL="0" indent="0" algn="l">
              <a:lnSpc>
                <a:spcPts val="5882"/>
              </a:lnSpc>
              <a:spcBef>
                <a:spcPts val="0"/>
              </a:spcBef>
              <a:buNone/>
              <a:defRPr sz="5882" baseline="0">
                <a:solidFill>
                  <a:srgbClr val="505050"/>
                </a:solidFill>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84248"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498057"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84248" y="5695284"/>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498057" y="1571165"/>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45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2185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
        <p:nvSpPr>
          <p:cNvPr id="10" name="Rectangle 9"/>
          <p:cNvSpPr/>
          <p:nvPr userDrawn="1"/>
        </p:nvSpPr>
        <p:spPr bwMode="gray">
          <a:xfrm>
            <a:off x="269305" y="1187621"/>
            <a:ext cx="717139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69242" y="1187620"/>
            <a:ext cx="7171399" cy="1793108"/>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69305" y="2971385"/>
            <a:ext cx="7171399" cy="1794661"/>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994194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8067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00648"/>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416322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18964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smtClean="0"/>
              <a:t>Click to edit Master text styles</a:t>
            </a:r>
          </a:p>
        </p:txBody>
      </p:sp>
    </p:spTree>
    <p:extLst>
      <p:ext uri="{BB962C8B-B14F-4D97-AF65-F5344CB8AC3E}">
        <p14:creationId xmlns:p14="http://schemas.microsoft.com/office/powerpoint/2010/main" val="26950366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135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395100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379187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25459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274982"/>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180502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305028321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70604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042473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1002921"/>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6334377"/>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0496591"/>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819171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9260964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391443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33651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962103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975236488"/>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7355836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716483"/>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0733114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285987"/>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898696482"/>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396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714915"/>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559846"/>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876240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650024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49"/>
            <a:ext cx="12192000" cy="6855702"/>
          </a:xfrm>
          <a:prstGeom prst="rect">
            <a:avLst/>
          </a:prstGeom>
        </p:spPr>
      </p:pic>
      <p:sp>
        <p:nvSpPr>
          <p:cNvPr id="10" name="Rectangle 9"/>
          <p:cNvSpPr/>
          <p:nvPr userDrawn="1"/>
        </p:nvSpPr>
        <p:spPr bwMode="gray">
          <a:xfrm>
            <a:off x="269305" y="1187621"/>
            <a:ext cx="717139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69242" y="1187620"/>
            <a:ext cx="7171399" cy="1793108"/>
          </a:xfrm>
          <a:noFill/>
        </p:spPr>
        <p:txBody>
          <a:bodyPr lIns="143381" tIns="89614" rIns="143381" bIns="89614" anchor="t" anchorCtr="0"/>
          <a:lstStyle>
            <a:lvl1pPr>
              <a:defRPr sz="5900" spc="-98" baseline="0">
                <a:gradFill>
                  <a:gsLst>
                    <a:gs pos="2917">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black">
          <a:xfrm>
            <a:off x="269305" y="2971385"/>
            <a:ext cx="7171399" cy="1794661"/>
          </a:xfrm>
          <a:noFill/>
        </p:spPr>
        <p:txBody>
          <a:bodyPr lIns="143381" tIns="107536" rIns="143381" bIns="107536">
            <a:noAutofit/>
          </a:bodyPr>
          <a:lstStyle>
            <a:lvl1pPr marL="0" indent="0">
              <a:spcBef>
                <a:spcPts val="0"/>
              </a:spcBef>
              <a:buNone/>
              <a:defRPr sz="3100"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5125" y="5930712"/>
            <a:ext cx="1812954" cy="666978"/>
          </a:xfrm>
          <a:prstGeom prst="rect">
            <a:avLst/>
          </a:prstGeom>
        </p:spPr>
      </p:pic>
    </p:spTree>
    <p:extLst>
      <p:ext uri="{BB962C8B-B14F-4D97-AF65-F5344CB8AC3E}">
        <p14:creationId xmlns:p14="http://schemas.microsoft.com/office/powerpoint/2010/main" val="280605637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2526968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5775516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22343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84798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7660732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0759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9488193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829809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240" y="1186356"/>
            <a:ext cx="9859116" cy="2697988"/>
          </a:xfrm>
          <a:noFill/>
        </p:spPr>
        <p:txBody>
          <a:bodyPr tIns="89614" bIns="89614" anchor="t" anchorCtr="0"/>
          <a:lstStyle>
            <a:lvl1pPr>
              <a:defRPr sz="7100" spc="-98" baseline="0">
                <a:gradFill>
                  <a:gsLst>
                    <a:gs pos="5833">
                      <a:schemeClr val="tx1">
                        <a:lumMod val="50000"/>
                      </a:schemeClr>
                    </a:gs>
                    <a:gs pos="18000">
                      <a:schemeClr val="tx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9869221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88784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26380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8212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chemeClr val="accent4"/>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3" y="3877280"/>
            <a:ext cx="9860674" cy="1793881"/>
          </a:xfrm>
          <a:noFill/>
        </p:spPr>
        <p:txBody>
          <a:bodyPr lIns="179227" tIns="143381" rIns="179227" bIns="143381">
            <a:noAutofit/>
          </a:bodyPr>
          <a:lstStyle>
            <a:lvl1pPr marL="0" indent="0">
              <a:spcBef>
                <a:spcPts val="0"/>
              </a:spcBef>
              <a:buNone/>
              <a:defRPr sz="3500" spc="0" baseline="0">
                <a:gradFill>
                  <a:gsLst>
                    <a:gs pos="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294274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5036270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9119825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lumMod val="50000"/>
                      </a:schemeClr>
                    </a:gs>
                    <a:gs pos="100000">
                      <a:schemeClr val="tx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901626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gs>
                    <a:gs pos="10000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7269755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7568564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245051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241292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bg1">
                        <a:lumMod val="50000"/>
                      </a:schemeClr>
                    </a:gs>
                    <a:gs pos="100000">
                      <a:schemeClr val="bg1">
                        <a:lumMod val="50000"/>
                      </a:schemeClr>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179325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89614" bIns="89614" anchor="t" anchorCtr="0"/>
          <a:lstStyle>
            <a:lvl1pPr>
              <a:defRPr sz="7100" spc="-98" baseline="0">
                <a:gradFill>
                  <a:gsLst>
                    <a:gs pos="5833">
                      <a:schemeClr val="tx1"/>
                    </a:gs>
                    <a:gs pos="100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1256774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9400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095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225727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5"/>
            <a:ext cx="11653523" cy="1796217"/>
          </a:xfrm>
          <a:noFill/>
        </p:spPr>
        <p:txBody>
          <a:bodyPr tIns="89614" bIns="89614" anchor="t" anchorCtr="0"/>
          <a:lstStyle>
            <a:lvl1pPr>
              <a:defRPr sz="8600" spc="-98" baseline="0">
                <a:gradFill>
                  <a:gsLst>
                    <a:gs pos="100000">
                      <a:schemeClr val="bg1">
                        <a:lumMod val="50000"/>
                      </a:schemeClr>
                    </a:gs>
                    <a:gs pos="0">
                      <a:schemeClr val="bg1">
                        <a:lumMod val="50000"/>
                      </a:schemeClr>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26374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2" y="1189180"/>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34" indent="0">
              <a:buNone/>
              <a:defRPr/>
            </a:lvl3pPr>
            <a:lvl4pPr marL="448067" indent="0">
              <a:buNone/>
              <a:defRPr/>
            </a:lvl4pPr>
            <a:lvl5pPr marL="67210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5489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7"/>
            <a:ext cx="11653523" cy="2075394"/>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8102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5703847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00"/>
            </a:lvl1pPr>
            <a:lvl2pPr marL="0" indent="0">
              <a:buNone/>
              <a:defRPr sz="2000"/>
            </a:lvl2pPr>
            <a:lvl3pPr marL="227144" indent="0">
              <a:buNone/>
              <a:tabLst/>
              <a:defRPr sz="2000"/>
            </a:lvl3pPr>
            <a:lvl4pPr marL="451177" indent="0">
              <a:buNone/>
              <a:defRPr/>
            </a:lvl4pPr>
            <a:lvl5pPr marL="67210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469247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9"/>
            <a:ext cx="5378548" cy="2486578"/>
          </a:xfrm>
        </p:spPr>
        <p:txBody>
          <a:bodyPr wrap="square">
            <a:spAutoFit/>
          </a:bodyPr>
          <a:lstStyle>
            <a:lvl1pPr marL="281599" indent="-281599">
              <a:spcBef>
                <a:spcPts val="1200"/>
              </a:spcBef>
              <a:buClr>
                <a:schemeClr val="tx1"/>
              </a:buClr>
              <a:buFont typeface="Arial" pitchFamily="34" charset="0"/>
              <a:buChar char="•"/>
              <a:defRPr sz="3500"/>
            </a:lvl1pPr>
            <a:lvl2pPr marL="520555" indent="-228536">
              <a:defRPr sz="2400"/>
            </a:lvl2pPr>
            <a:lvl3pPr marL="685609" indent="-165054">
              <a:tabLst/>
              <a:defRPr sz="2000"/>
            </a:lvl3pPr>
            <a:lvl4pPr marL="863359" indent="-177751">
              <a:defRPr/>
            </a:lvl4pPr>
            <a:lvl5pPr marL="1028413" indent="-16505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8095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30695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4165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857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444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2410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9014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6" tIns="45706" rIns="45706" bIns="45706" numCol="1" spcCol="0" rtlCol="0" fromWordArt="0" anchor="ctr" anchorCtr="0" forceAA="0" compatLnSpc="1">
            <a:prstTxWarp prst="textNoShape">
              <a:avLst/>
            </a:prstTxWarp>
            <a:noAutofit/>
          </a:bodyPr>
          <a:lstStyle/>
          <a:p>
            <a:pPr algn="ctr" defTabSz="913844"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78444"/>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3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91"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0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2234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78"/>
            <a:ext cx="11653523" cy="2396047"/>
          </a:xfrm>
          <a:prstGeom prst="rect">
            <a:avLst/>
          </a:prstGeom>
        </p:spPr>
        <p:txBody>
          <a:bodyPr/>
          <a:lstStyle>
            <a:lvl1pPr marL="284710" indent="-284710">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5" indent="-275376">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3" indent="-284710">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8" indent="-2240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61" indent="-2240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553941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3381" tIns="107536" rIns="143381" bIns="107536">
            <a:noAutofit/>
          </a:bodyPr>
          <a:lstStyle>
            <a:lvl1pPr marL="0" indent="0">
              <a:spcBef>
                <a:spcPts val="0"/>
              </a:spcBef>
              <a:buNone/>
              <a:defRPr sz="3500"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3381" tIns="89614" rIns="143381" bIns="89614" anchor="t" anchorCtr="0"/>
          <a:lstStyle>
            <a:lvl1pPr>
              <a:defRPr sz="5900" spc="-98" baseline="0">
                <a:gradFill>
                  <a:gsLst>
                    <a:gs pos="1250">
                      <a:schemeClr val="bg1">
                        <a:lumMod val="50000"/>
                      </a:schemeClr>
                    </a:gs>
                    <a:gs pos="100000">
                      <a:schemeClr val="bg1">
                        <a:lumMod val="50000"/>
                      </a:schemeClr>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3504072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Title Slide_Option 2">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222323" y="825500"/>
            <a:ext cx="6170384" cy="5191124"/>
          </a:xfrm>
          <a:prstGeom prst="rect">
            <a:avLst/>
          </a:prstGeom>
        </p:spPr>
      </p:pic>
      <p:sp>
        <p:nvSpPr>
          <p:cNvPr id="4" name="Rectangle 1"/>
          <p:cNvSpPr/>
          <p:nvPr userDrawn="1"/>
        </p:nvSpPr>
        <p:spPr bwMode="auto">
          <a:xfrm>
            <a:off x="-122" y="0"/>
            <a:ext cx="12192127" cy="6858000"/>
          </a:xfrm>
          <a:custGeom>
            <a:avLst/>
            <a:gdLst/>
            <a:ahLst/>
            <a:cxnLst/>
            <a:rect l="l" t="t" r="r" b="b"/>
            <a:pathLst>
              <a:path w="12188952" h="6858000">
                <a:moveTo>
                  <a:pt x="514344" y="919950"/>
                </a:moveTo>
                <a:cubicBezTo>
                  <a:pt x="508127" y="2575229"/>
                  <a:pt x="516335" y="4288195"/>
                  <a:pt x="510118" y="5943474"/>
                </a:cubicBezTo>
                <a:lnTo>
                  <a:pt x="5537327" y="5218261"/>
                </a:lnTo>
                <a:cubicBezTo>
                  <a:pt x="5531110" y="4020361"/>
                  <a:pt x="5530863" y="2808040"/>
                  <a:pt x="5524646" y="1610140"/>
                </a:cubicBezTo>
                <a:close/>
                <a:moveTo>
                  <a:pt x="0" y="0"/>
                </a:moveTo>
                <a:lnTo>
                  <a:pt x="12188952" y="0"/>
                </a:lnTo>
                <a:lnTo>
                  <a:pt x="12188952" y="6858000"/>
                </a:lnTo>
                <a:lnTo>
                  <a:pt x="0" y="6858000"/>
                </a:lnTo>
                <a:close/>
              </a:path>
            </a:pathLst>
          </a:cu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87" tIns="45696" rIns="91387" bIns="45696" numCol="1" rtlCol="0" anchor="ctr" anchorCtr="0" compatLnSpc="1">
            <a:prstTxWarp prst="textNoShape">
              <a:avLst/>
            </a:prstTxWarp>
          </a:bodyPr>
          <a:lstStyle/>
          <a:p>
            <a:pPr algn="ctr" defTabSz="913637" fontAlgn="base">
              <a:lnSpc>
                <a:spcPct val="90000"/>
              </a:lnSpc>
              <a:spcBef>
                <a:spcPct val="0"/>
              </a:spcBef>
              <a:spcAft>
                <a:spcPct val="0"/>
              </a:spcAft>
            </a:pPr>
            <a:endParaRPr lang="en-US" sz="2000" spc="-50" dirty="0" smtClean="0">
              <a:gradFill>
                <a:gsLst>
                  <a:gs pos="0">
                    <a:srgbClr val="EFEFEF"/>
                  </a:gs>
                  <a:gs pos="100000">
                    <a:srgbClr val="EFEFEF"/>
                  </a:gs>
                </a:gsLst>
                <a:lin ang="5400000" scaled="0"/>
              </a:gradFill>
            </a:endParaRPr>
          </a:p>
        </p:txBody>
      </p:sp>
      <p:sp>
        <p:nvSpPr>
          <p:cNvPr id="2" name="Title 1"/>
          <p:cNvSpPr>
            <a:spLocks noGrp="1"/>
          </p:cNvSpPr>
          <p:nvPr>
            <p:ph type="title" hasCustomPrompt="1"/>
          </p:nvPr>
        </p:nvSpPr>
        <p:spPr>
          <a:xfrm>
            <a:off x="6092827" y="2109546"/>
            <a:ext cx="5583104" cy="1994392"/>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6092827" y="4419600"/>
            <a:ext cx="5583104" cy="498598"/>
          </a:xfrm>
        </p:spPr>
        <p:txBody>
          <a:bodyPr>
            <a:noAutofit/>
          </a:bodyPr>
          <a:lstStyle>
            <a:lvl1pPr marL="0" indent="0">
              <a:spcBef>
                <a:spcPts val="0"/>
              </a:spcBef>
              <a:buNone/>
              <a:defRPr sz="2800" spc="-70" baseline="0">
                <a:gradFill>
                  <a:gsLst>
                    <a:gs pos="1250">
                      <a:schemeClr val="bg1"/>
                    </a:gs>
                    <a:gs pos="100000">
                      <a:schemeClr val="bg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07600713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Section Title">
    <p:bg>
      <p:bgPr>
        <a:solidFill>
          <a:srgbClr val="FFFFFF"/>
        </a:solidFill>
        <a:effectLst/>
      </p:bgPr>
    </p:bg>
    <p:spTree>
      <p:nvGrpSpPr>
        <p:cNvPr id="1" name=""/>
        <p:cNvGrpSpPr/>
        <p:nvPr/>
      </p:nvGrpSpPr>
      <p:grpSpPr>
        <a:xfrm>
          <a:off x="0" y="0"/>
          <a:ext cx="0" cy="0"/>
          <a:chOff x="0" y="0"/>
          <a:chExt cx="0" cy="0"/>
        </a:xfrm>
      </p:grpSpPr>
      <p:pic>
        <p:nvPicPr>
          <p:cNvPr id="2" name="Picture 1" descr="iStock_000012586763Large.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79045" y="6028964"/>
            <a:ext cx="1812954" cy="666978"/>
          </a:xfrm>
          <a:prstGeom prst="rect">
            <a:avLst/>
          </a:prstGeom>
        </p:spPr>
      </p:pic>
    </p:spTree>
    <p:extLst>
      <p:ext uri="{BB962C8B-B14F-4D97-AF65-F5344CB8AC3E}">
        <p14:creationId xmlns:p14="http://schemas.microsoft.com/office/powerpoint/2010/main" val="429012779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dirty="0" smtClean="0">
                <a:gradFill>
                  <a:gsLst>
                    <a:gs pos="2239">
                      <a:srgbClr val="FFFFFF"/>
                    </a:gs>
                    <a:gs pos="11940">
                      <a:srgbClr val="FFFFFF"/>
                    </a:gs>
                  </a:gsLst>
                  <a:lin ang="5400000" scaled="0"/>
                </a:gradFill>
              </a:rPr>
              <a:t>Microsoft Confidential</a:t>
            </a:r>
            <a:endParaRPr dirty="0">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7" y="470410"/>
            <a:ext cx="1606863" cy="352152"/>
          </a:xfrm>
          <a:prstGeom prst="rect">
            <a:avLst/>
          </a:prstGeom>
        </p:spPr>
      </p:pic>
    </p:spTree>
    <p:extLst>
      <p:ext uri="{BB962C8B-B14F-4D97-AF65-F5344CB8AC3E}">
        <p14:creationId xmlns:p14="http://schemas.microsoft.com/office/powerpoint/2010/main" val="404348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3374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265369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17795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dirty="0" smtClean="0"/>
              <a:t>Pull quote</a:t>
            </a:r>
            <a:endParaRPr lang="en-US" dirty="0"/>
          </a:p>
        </p:txBody>
      </p:sp>
    </p:spTree>
    <p:extLst>
      <p:ext uri="{BB962C8B-B14F-4D97-AF65-F5344CB8AC3E}">
        <p14:creationId xmlns:p14="http://schemas.microsoft.com/office/powerpoint/2010/main" val="2773788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smtClean="0"/>
              <a:t> </a:t>
            </a:r>
            <a:endParaRPr lang="en-US"/>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127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smtClean="0"/>
              <a:t>Click to edit Master text styles</a:t>
            </a:r>
          </a:p>
        </p:txBody>
      </p:sp>
    </p:spTree>
    <p:extLst>
      <p:ext uri="{BB962C8B-B14F-4D97-AF65-F5344CB8AC3E}">
        <p14:creationId xmlns:p14="http://schemas.microsoft.com/office/powerpoint/2010/main" val="2259229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77718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
        <p:nvSpPr>
          <p:cNvPr id="12" name="Rectangle 11"/>
          <p:cNvSpPr/>
          <p:nvPr userDrawn="1"/>
        </p:nvSpPr>
        <p:spPr bwMode="gray">
          <a:xfrm>
            <a:off x="269305" y="1187620"/>
            <a:ext cx="717139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42" y="1187620"/>
            <a:ext cx="7171399" cy="2242047"/>
          </a:xfrm>
          <a:noFill/>
        </p:spPr>
        <p:txBody>
          <a:bodyPr lIns="143381" tIns="89614" rIns="143381" bIns="89614" anchor="t" anchorCtr="0"/>
          <a:lstStyle>
            <a:lvl1pPr>
              <a:defRPr sz="5900"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ltGray">
          <a:xfrm>
            <a:off x="269305" y="3429667"/>
            <a:ext cx="7171399" cy="2240713"/>
          </a:xfrm>
          <a:noFill/>
        </p:spPr>
        <p:txBody>
          <a:bodyPr lIns="143381" tIns="107536" rIns="143381" bIns="107536">
            <a:noAutofit/>
          </a:bodyPr>
          <a:lstStyle>
            <a:lvl1pPr marL="0" indent="0">
              <a:spcBef>
                <a:spcPts val="0"/>
              </a:spcBef>
              <a:buNone/>
              <a:defRPr sz="31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581704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8562496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4167849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24839571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4048070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93607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smtClean="0"/>
              <a:t>Click to edit Master text styles</a:t>
            </a:r>
          </a:p>
        </p:txBody>
      </p:sp>
    </p:spTree>
    <p:extLst>
      <p:ext uri="{BB962C8B-B14F-4D97-AF65-F5344CB8AC3E}">
        <p14:creationId xmlns:p14="http://schemas.microsoft.com/office/powerpoint/2010/main" val="290848377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841042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smtClean="0"/>
              <a:t>Click to edit Master text styles</a:t>
            </a:r>
          </a:p>
        </p:txBody>
      </p:sp>
    </p:spTree>
    <p:extLst>
      <p:ext uri="{BB962C8B-B14F-4D97-AF65-F5344CB8AC3E}">
        <p14:creationId xmlns:p14="http://schemas.microsoft.com/office/powerpoint/2010/main" val="2415569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332456543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248187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402237125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smtClean="0"/>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smtClean="0"/>
              <a:t>Click to edit Master text styles</a:t>
            </a:r>
          </a:p>
        </p:txBody>
      </p:sp>
    </p:spTree>
    <p:extLst>
      <p:ext uri="{BB962C8B-B14F-4D97-AF65-F5344CB8AC3E}">
        <p14:creationId xmlns:p14="http://schemas.microsoft.com/office/powerpoint/2010/main" val="101466357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smtClean="0"/>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smtClean="0"/>
              <a:t>Click to edit Master text styles</a:t>
            </a:r>
          </a:p>
        </p:txBody>
      </p:sp>
    </p:spTree>
    <p:extLst>
      <p:ext uri="{BB962C8B-B14F-4D97-AF65-F5344CB8AC3E}">
        <p14:creationId xmlns:p14="http://schemas.microsoft.com/office/powerpoint/2010/main" val="26648877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smtClean="0"/>
              <a:t>Click to edit Master title style</a:t>
            </a:r>
            <a:endParaRPr lang="en-US" dirty="0"/>
          </a:p>
        </p:txBody>
      </p:sp>
    </p:spTree>
    <p:extLst>
      <p:ext uri="{BB962C8B-B14F-4D97-AF65-F5344CB8AC3E}">
        <p14:creationId xmlns:p14="http://schemas.microsoft.com/office/powerpoint/2010/main" val="116980680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166315"/>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19385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71208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325849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dirty="0" smtClean="0"/>
              <a:t>Thank you</a:t>
            </a:r>
            <a:endParaRPr lang="en-US" dirty="0"/>
          </a:p>
        </p:txBody>
      </p:sp>
    </p:spTree>
    <p:extLst>
      <p:ext uri="{BB962C8B-B14F-4D97-AF65-F5344CB8AC3E}">
        <p14:creationId xmlns:p14="http://schemas.microsoft.com/office/powerpoint/2010/main" val="390421664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7C50AD0B-2388-4445-AFCD-B7D8814FC016}" type="datetimeFigureOut">
              <a:rPr lang="en-US">
                <a:solidFill>
                  <a:srgbClr val="505050"/>
                </a:solidFill>
              </a:rPr>
              <a:pPr defTabSz="914192"/>
              <a:t>10/19/2015</a:t>
            </a:fld>
            <a:endParaRPr lang="en-US" dirty="0">
              <a:solidFill>
                <a:srgbClr val="505050"/>
              </a:solidFill>
            </a:endParaRPr>
          </a:p>
        </p:txBody>
      </p:sp>
      <p:sp>
        <p:nvSpPr>
          <p:cNvPr id="5" name="Footer Placeholder 4"/>
          <p:cNvSpPr>
            <a:spLocks noGrp="1"/>
          </p:cNvSpPr>
          <p:nvPr>
            <p:ph type="ftr" sz="quarter" idx="11"/>
          </p:nvPr>
        </p:nvSpPr>
        <p:spPr/>
        <p:txBody>
          <a:bodyPr/>
          <a:lstStyle/>
          <a:p>
            <a:endParaRPr dirty="0">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fld id="{D6E1F34B-605D-4369-B0CF-3C823C3B3B66}" type="slidenum">
              <a:rPr>
                <a:gradFill>
                  <a:gsLst>
                    <a:gs pos="2239">
                      <a:srgbClr val="505050"/>
                    </a:gs>
                    <a:gs pos="11940">
                      <a:srgbClr val="505050"/>
                    </a:gs>
                  </a:gsLst>
                  <a:lin ang="5400000" scaled="0"/>
                </a:gradFill>
              </a:rPr>
              <a:pPr/>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620095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908" y="6297942"/>
            <a:ext cx="1703189" cy="408657"/>
          </a:xfrm>
          <a:prstGeom prst="rect">
            <a:avLst/>
          </a:prstGeom>
        </p:spPr>
      </p:pic>
      <p:sp>
        <p:nvSpPr>
          <p:cNvPr id="11" name="Slide Number Placeholder 5"/>
          <p:cNvSpPr txBox="1">
            <a:spLocks/>
          </p:cNvSpPr>
          <p:nvPr/>
        </p:nvSpPr>
        <p:spPr>
          <a:xfrm>
            <a:off x="11531480" y="7225046"/>
            <a:ext cx="430130" cy="228169"/>
          </a:xfrm>
          <a:prstGeom prst="rect">
            <a:avLst/>
          </a:prstGeom>
        </p:spPr>
        <p:txBody>
          <a:bodyPr lIns="89609" tIns="44803" rIns="89609" bIns="44803"/>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r>
              <a:rPr lang="en-US" sz="784" dirty="0" smtClean="0">
                <a:solidFill>
                  <a:srgbClr val="FFFFFF"/>
                </a:solidFill>
              </a:rPr>
              <a:t>3</a:t>
            </a:r>
            <a:endParaRPr lang="en-US" sz="784" dirty="0">
              <a:solidFill>
                <a:srgbClr val="FFFFFF"/>
              </a:solidFill>
            </a:endParaRP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smtClean="0"/>
              <a:t>Slide title</a:t>
            </a:r>
            <a:endParaRPr lang="en-US" dirty="0"/>
          </a:p>
        </p:txBody>
      </p:sp>
      <p:sp>
        <p:nvSpPr>
          <p:cNvPr id="17" name="Text Placeholder 4"/>
          <p:cNvSpPr>
            <a:spLocks noGrp="1"/>
          </p:cNvSpPr>
          <p:nvPr>
            <p:ph type="body" sz="quarter" idx="15" hasCustomPrompt="1"/>
          </p:nvPr>
        </p:nvSpPr>
        <p:spPr>
          <a:xfrm>
            <a:off x="266928" y="1008625"/>
            <a:ext cx="11655835" cy="718466"/>
          </a:xfrm>
          <a:noFill/>
        </p:spPr>
        <p:txBody>
          <a:bodyPr lIns="146290" tIns="109717" rIns="146290" bIns="109717">
            <a:noAutofit/>
          </a:bodyPr>
          <a:lstStyle>
            <a:lvl1pPr marL="0" indent="0">
              <a:spcBef>
                <a:spcPts val="0"/>
              </a:spcBef>
              <a:buNone/>
              <a:defRPr sz="2745" spc="0" baseline="0">
                <a:solidFill>
                  <a:srgbClr val="0054A6">
                    <a:alpha val="99000"/>
                  </a:srgbClr>
                </a:solidFill>
                <a:latin typeface="+mj-lt"/>
              </a:defRPr>
            </a:lvl1pPr>
          </a:lstStyle>
          <a:p>
            <a:pPr lvl="0"/>
            <a:r>
              <a:rPr lang="en-US" dirty="0" smtClean="0"/>
              <a:t>Secondary title</a:t>
            </a:r>
          </a:p>
        </p:txBody>
      </p:sp>
    </p:spTree>
    <p:extLst>
      <p:ext uri="{BB962C8B-B14F-4D97-AF65-F5344CB8AC3E}">
        <p14:creationId xmlns:p14="http://schemas.microsoft.com/office/powerpoint/2010/main" val="43130782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8355170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89629798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3" y="268966"/>
            <a:ext cx="8964247" cy="1075884"/>
          </a:xfrm>
        </p:spPr>
        <p:txBody>
          <a:bodyPr lIns="0" tIns="0" rIns="0" bIns="0"/>
          <a:lstStyle>
            <a:lvl1pPr>
              <a:lnSpc>
                <a:spcPts val="6174"/>
              </a:lnSpc>
              <a:defRPr sz="4703" baseline="0">
                <a:solidFill>
                  <a:schemeClr val="accent2"/>
                </a:solidFill>
              </a:defRPr>
            </a:lvl1pPr>
          </a:lstStyle>
          <a:p>
            <a:r>
              <a:rPr lang="en-US" dirty="0" err="1" smtClean="0"/>
              <a:t>Lorem</a:t>
            </a:r>
            <a:r>
              <a:rPr lang="en-US" dirty="0" smtClean="0"/>
              <a:t> </a:t>
            </a:r>
            <a:r>
              <a:rPr lang="en-US" dirty="0" err="1" smtClean="0"/>
              <a:t>ipsum</a:t>
            </a:r>
            <a:r>
              <a:rPr lang="en-US" dirty="0" smtClean="0"/>
              <a:t> dolor sit.</a:t>
            </a:r>
            <a:endParaRPr lang="en-US" dirty="0"/>
          </a:p>
        </p:txBody>
      </p:sp>
      <p:sp>
        <p:nvSpPr>
          <p:cNvPr id="3" name="Footer Placeholder 2"/>
          <p:cNvSpPr>
            <a:spLocks noGrp="1"/>
          </p:cNvSpPr>
          <p:nvPr>
            <p:ph type="ftr" sz="quarter" idx="10"/>
          </p:nvPr>
        </p:nvSpPr>
        <p:spPr/>
        <p:txBody>
          <a:bodyPr/>
          <a:lstStyle/>
          <a:p>
            <a:r>
              <a:rPr dirty="0"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358570" y="1524138"/>
            <a:ext cx="8964248" cy="2595214"/>
          </a:xfrm>
        </p:spPr>
        <p:txBody>
          <a:bodyPr lIns="0" tIns="0"/>
          <a:lstStyle>
            <a:lvl1pPr marL="228679" indent="-228679">
              <a:spcBef>
                <a:spcPts val="1174"/>
              </a:spcBef>
              <a:defRPr sz="2549">
                <a:latin typeface="+mn-lt"/>
              </a:defRPr>
            </a:lvl1pPr>
            <a:lvl2pPr marL="676699" indent="-228679">
              <a:spcBef>
                <a:spcPts val="1174"/>
              </a:spcBef>
              <a:buSzPct val="100000"/>
              <a:buFont typeface="Segoe UI" pitchFamily="34" charset="0"/>
              <a:buChar char="‐"/>
              <a:defRPr/>
            </a:lvl2pPr>
            <a:lvl3pPr marL="1124720" indent="-228679">
              <a:spcBef>
                <a:spcPts val="1174"/>
              </a:spcBef>
              <a:buFont typeface="Wingdings" pitchFamily="2" charset="2"/>
              <a:buChar char="§"/>
              <a:defRPr/>
            </a:lvl3pPr>
            <a:lvl4pPr marL="1568074" indent="-336015">
              <a:spcBef>
                <a:spcPts val="1174"/>
              </a:spcBef>
              <a:buFont typeface="+mj-lt"/>
              <a:buAutoNum type="arabicPeriod"/>
              <a:defRPr/>
            </a:lvl4pPr>
            <a:lvl5pPr marL="1907201" indent="-336015">
              <a:spcBef>
                <a:spcPts val="1174"/>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187057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85012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956" y="218537"/>
            <a:ext cx="11655840" cy="899665"/>
          </a:xfrm>
        </p:spPr>
        <p:txBody>
          <a:bodyPr/>
          <a:lstStyle>
            <a:lvl1pPr>
              <a:defRPr sz="5495">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6369785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lvl1pPr>
              <a:defRPr>
                <a:solidFill>
                  <a:schemeClr val="tx2"/>
                </a:solidFill>
              </a:defRPr>
            </a:lvl1pPr>
          </a:lstStyle>
          <a:p>
            <a:r>
              <a:rPr dirty="0" smtClean="0">
                <a:solidFill>
                  <a:srgbClr val="505050"/>
                </a:solidFill>
              </a:rPr>
              <a:t>Microsoft Confidential</a:t>
            </a:r>
            <a:endParaRPr dirty="0">
              <a:solidFill>
                <a:srgbClr val="505050"/>
              </a:solidFill>
            </a:endParaRP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27258FFF-F925-446B-8502-81C933981705}" type="slidenum">
              <a:rPr smtClean="0">
                <a:solidFill>
                  <a:srgbClr val="505050"/>
                </a:solidFill>
              </a:rPr>
              <a:pPr/>
              <a:t>‹#›</a:t>
            </a:fld>
            <a:endParaRPr dirty="0">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4"/>
              </a:spcBef>
              <a:spcAft>
                <a:spcPts val="2353"/>
              </a:spcAft>
              <a:buFontTx/>
              <a:buNone/>
              <a:defRPr lang="en-US" sz="5000" b="0" i="0" kern="1200" spc="0" baseline="0" dirty="0" smtClean="0">
                <a:solidFill>
                  <a:schemeClr val="tx2"/>
                </a:solidFill>
                <a:latin typeface="+mj-lt"/>
                <a:ea typeface="+mn-ea"/>
                <a:cs typeface="+mn-cs"/>
              </a:defRPr>
            </a:lvl1pPr>
          </a:lstStyle>
          <a:p>
            <a:pPr marL="0" marR="0" lvl="0" indent="0" algn="l" defTabSz="914016" rtl="0" eaLnBrk="1" fontAlgn="auto" latinLnBrk="0" hangingPunct="1">
              <a:lnSpc>
                <a:spcPct val="90000"/>
              </a:lnSpc>
              <a:spcBef>
                <a:spcPts val="1174"/>
              </a:spcBef>
              <a:spcAft>
                <a:spcPts val="2353"/>
              </a:spcAft>
              <a:buClrTx/>
              <a:buSzPct val="90000"/>
              <a:buFontTx/>
              <a:buNone/>
              <a:tabLst/>
            </a:pPr>
            <a:r>
              <a:rPr lang="en-US" dirty="0" smtClean="0"/>
              <a:t>Click to edit Master text</a:t>
            </a:r>
          </a:p>
        </p:txBody>
      </p:sp>
    </p:spTree>
    <p:extLst>
      <p:ext uri="{BB962C8B-B14F-4D97-AF65-F5344CB8AC3E}">
        <p14:creationId xmlns:p14="http://schemas.microsoft.com/office/powerpoint/2010/main" val="708855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6" y="3083657"/>
            <a:ext cx="3223860" cy="690695"/>
          </a:xfrm>
          <a:prstGeom prst="rect">
            <a:avLst/>
          </a:prstGeom>
        </p:spPr>
      </p:pic>
    </p:spTree>
    <p:extLst>
      <p:ext uri="{BB962C8B-B14F-4D97-AF65-F5344CB8AC3E}">
        <p14:creationId xmlns:p14="http://schemas.microsoft.com/office/powerpoint/2010/main" val="28238919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69366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797847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084232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945824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p:cNvSpPr/>
          <p:nvPr userDrawn="1"/>
        </p:nvSpPr>
        <p:spPr bwMode="gray">
          <a:xfrm>
            <a:off x="269305" y="1187620"/>
            <a:ext cx="7171399" cy="4482760"/>
          </a:xfrm>
          <a:prstGeom prst="rect">
            <a:avLst/>
          </a:pr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27" tIns="143381" rIns="179227" bIns="143381" numCol="1" spcCol="0" rtlCol="0" fromWordArt="0" anchor="t" anchorCtr="0" forceAA="0" compatLnSpc="1">
            <a:prstTxWarp prst="textNoShape">
              <a:avLst/>
            </a:prstTxWarp>
            <a:noAutofit/>
          </a:bodyPr>
          <a:lstStyle/>
          <a:p>
            <a:pPr algn="ctr" defTabSz="913844"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69242" y="1187624"/>
            <a:ext cx="7171399" cy="2205807"/>
          </a:xfrm>
          <a:noFill/>
        </p:spPr>
        <p:txBody>
          <a:bodyPr lIns="143381" tIns="89614" rIns="143381" bIns="89614" anchor="t" anchorCtr="0"/>
          <a:lstStyle>
            <a:lvl1pPr>
              <a:defRPr sz="5900" spc="-98" baseline="0">
                <a:gradFill>
                  <a:gsLst>
                    <a:gs pos="0">
                      <a:schemeClr val="tx1">
                        <a:lumMod val="50000"/>
                      </a:schemeClr>
                    </a:gs>
                    <a:gs pos="100000">
                      <a:schemeClr val="tx1">
                        <a:lumMod val="50000"/>
                      </a:schemeClr>
                    </a:gs>
                  </a:gsLst>
                  <a:lin ang="5400000" scaled="0"/>
                </a:gradFill>
              </a:defRPr>
            </a:lvl1pPr>
          </a:lstStyle>
          <a:p>
            <a:r>
              <a:rPr lang="en-US" dirty="0" smtClean="0"/>
              <a:t>Presentation title</a:t>
            </a:r>
            <a:endParaRPr lang="en-US" dirty="0"/>
          </a:p>
        </p:txBody>
      </p:sp>
      <p:sp>
        <p:nvSpPr>
          <p:cNvPr id="15" name="Text Placeholder 4"/>
          <p:cNvSpPr>
            <a:spLocks noGrp="1"/>
          </p:cNvSpPr>
          <p:nvPr>
            <p:ph type="body" sz="quarter" idx="12" hasCustomPrompt="1"/>
          </p:nvPr>
        </p:nvSpPr>
        <p:spPr bwMode="black">
          <a:xfrm>
            <a:off x="269305" y="3415440"/>
            <a:ext cx="7171399" cy="2232935"/>
          </a:xfrm>
          <a:noFill/>
        </p:spPr>
        <p:txBody>
          <a:bodyPr lIns="143381" tIns="107536" rIns="143381" bIns="107536">
            <a:noAutofit/>
          </a:bodyPr>
          <a:lstStyle>
            <a:lvl1pPr marL="0" indent="0">
              <a:spcBef>
                <a:spcPts val="0"/>
              </a:spcBef>
              <a:buNone/>
              <a:defRPr sz="3100"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smtClean="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44316" y="5930712"/>
            <a:ext cx="1812954" cy="666978"/>
          </a:xfrm>
          <a:prstGeom prst="rect">
            <a:avLst/>
          </a:prstGeom>
        </p:spPr>
      </p:pic>
    </p:spTree>
    <p:extLst>
      <p:ext uri="{BB962C8B-B14F-4D97-AF65-F5344CB8AC3E}">
        <p14:creationId xmlns:p14="http://schemas.microsoft.com/office/powerpoint/2010/main" val="3323749391"/>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0815762"/>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248108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95716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26253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81406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9764011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9901583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09888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547880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93976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theme" Target="../theme/theme2.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slideLayout" Target="../slideLayouts/slideLayout140.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8" Type="http://schemas.openxmlformats.org/officeDocument/2006/relationships/slideLayout" Target="../slideLayouts/slideLayout143.xml"/><Relationship Id="rId5" Type="http://schemas.openxmlformats.org/officeDocument/2006/relationships/slideLayout" Target="../slideLayouts/slideLayout90.xml"/><Relationship Id="rId61" Type="http://schemas.openxmlformats.org/officeDocument/2006/relationships/theme" Target="../theme/theme3.xml"/><Relationship Id="rId19" Type="http://schemas.openxmlformats.org/officeDocument/2006/relationships/slideLayout" Target="../slideLayouts/slideLayout10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56" Type="http://schemas.openxmlformats.org/officeDocument/2006/relationships/slideLayout" Target="../slideLayouts/slideLayout141.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59" Type="http://schemas.openxmlformats.org/officeDocument/2006/relationships/slideLayout" Target="../slideLayouts/slideLayout144.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62" Type="http://schemas.openxmlformats.org/officeDocument/2006/relationships/image" Target="../media/image17.png"/><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57" Type="http://schemas.openxmlformats.org/officeDocument/2006/relationships/slideLayout" Target="../slideLayouts/slideLayout142.xml"/><Relationship Id="rId10" Type="http://schemas.openxmlformats.org/officeDocument/2006/relationships/slideLayout" Target="../slideLayouts/slideLayout95.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60" Type="http://schemas.openxmlformats.org/officeDocument/2006/relationships/slideLayout" Target="../slideLayouts/slideLayout14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theme" Target="../theme/theme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4" y="1189178"/>
            <a:ext cx="11653521" cy="2075394"/>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43405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 id="2147483869" r:id="rId36"/>
    <p:sldLayoutId id="2147483870" r:id="rId37"/>
    <p:sldLayoutId id="2147483871" r:id="rId38"/>
    <p:sldLayoutId id="2147483872" r:id="rId39"/>
    <p:sldLayoutId id="2147483873" r:id="rId40"/>
    <p:sldLayoutId id="2147483874" r:id="rId41"/>
    <p:sldLayoutId id="2147483875" r:id="rId42"/>
    <p:sldLayoutId id="2147483876" r:id="rId43"/>
    <p:sldLayoutId id="2147483877" r:id="rId44"/>
    <p:sldLayoutId id="2147483878" r:id="rId45"/>
    <p:sldLayoutId id="2147483879" r:id="rId46"/>
    <p:sldLayoutId id="2147483880" r:id="rId47"/>
    <p:sldLayoutId id="2147483881" r:id="rId48"/>
    <p:sldLayoutId id="2147483882" r:id="rId49"/>
    <p:sldLayoutId id="2147483883" r:id="rId50"/>
    <p:sldLayoutId id="2147483884" r:id="rId51"/>
  </p:sldLayoutIdLst>
  <p:transition>
    <p:fade/>
  </p:transition>
  <p:timing>
    <p:tnLst>
      <p:par>
        <p:cTn id="1" dur="indefinite" restart="never" nodeType="tmRoot"/>
      </p:par>
    </p:tnLst>
  </p:timing>
  <p:txStyles>
    <p:titleStyle>
      <a:lvl1pPr algn="l" defTabSz="914109"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09" rtl="0" eaLnBrk="1" latinLnBrk="0" hangingPunct="1">
        <a:defRPr sz="1800" kern="1200">
          <a:solidFill>
            <a:schemeClr val="tx1"/>
          </a:solidFill>
          <a:latin typeface="+mn-lt"/>
          <a:ea typeface="+mn-ea"/>
          <a:cs typeface="+mn-cs"/>
        </a:defRPr>
      </a:lvl1pPr>
      <a:lvl2pPr marL="457054" algn="l" defTabSz="914109" rtl="0" eaLnBrk="1" latinLnBrk="0" hangingPunct="1">
        <a:defRPr sz="1800" kern="1200">
          <a:solidFill>
            <a:schemeClr val="tx1"/>
          </a:solidFill>
          <a:latin typeface="+mn-lt"/>
          <a:ea typeface="+mn-ea"/>
          <a:cs typeface="+mn-cs"/>
        </a:defRPr>
      </a:lvl2pPr>
      <a:lvl3pPr marL="914109" algn="l" defTabSz="914109" rtl="0" eaLnBrk="1" latinLnBrk="0" hangingPunct="1">
        <a:defRPr sz="1800" kern="1200">
          <a:solidFill>
            <a:schemeClr val="tx1"/>
          </a:solidFill>
          <a:latin typeface="+mn-lt"/>
          <a:ea typeface="+mn-ea"/>
          <a:cs typeface="+mn-cs"/>
        </a:defRPr>
      </a:lvl3pPr>
      <a:lvl4pPr marL="1371163" algn="l" defTabSz="914109" rtl="0" eaLnBrk="1" latinLnBrk="0" hangingPunct="1">
        <a:defRPr sz="1800" kern="1200">
          <a:solidFill>
            <a:schemeClr val="tx1"/>
          </a:solidFill>
          <a:latin typeface="+mn-lt"/>
          <a:ea typeface="+mn-ea"/>
          <a:cs typeface="+mn-cs"/>
        </a:defRPr>
      </a:lvl4pPr>
      <a:lvl5pPr marL="1828218" algn="l" defTabSz="914109" rtl="0" eaLnBrk="1" latinLnBrk="0" hangingPunct="1">
        <a:defRPr sz="1800" kern="1200">
          <a:solidFill>
            <a:schemeClr val="tx1"/>
          </a:solidFill>
          <a:latin typeface="+mn-lt"/>
          <a:ea typeface="+mn-ea"/>
          <a:cs typeface="+mn-cs"/>
        </a:defRPr>
      </a:lvl5pPr>
      <a:lvl6pPr marL="2285273" algn="l" defTabSz="914109" rtl="0" eaLnBrk="1" latinLnBrk="0" hangingPunct="1">
        <a:defRPr sz="1800" kern="1200">
          <a:solidFill>
            <a:schemeClr val="tx1"/>
          </a:solidFill>
          <a:latin typeface="+mn-lt"/>
          <a:ea typeface="+mn-ea"/>
          <a:cs typeface="+mn-cs"/>
        </a:defRPr>
      </a:lvl6pPr>
      <a:lvl7pPr marL="2742327" algn="l" defTabSz="914109" rtl="0" eaLnBrk="1" latinLnBrk="0" hangingPunct="1">
        <a:defRPr sz="1800" kern="1200">
          <a:solidFill>
            <a:schemeClr val="tx1"/>
          </a:solidFill>
          <a:latin typeface="+mn-lt"/>
          <a:ea typeface="+mn-ea"/>
          <a:cs typeface="+mn-cs"/>
        </a:defRPr>
      </a:lvl7pPr>
      <a:lvl8pPr marL="3199383" algn="l" defTabSz="914109" rtl="0" eaLnBrk="1" latinLnBrk="0" hangingPunct="1">
        <a:defRPr sz="1800" kern="1200">
          <a:solidFill>
            <a:schemeClr val="tx1"/>
          </a:solidFill>
          <a:latin typeface="+mn-lt"/>
          <a:ea typeface="+mn-ea"/>
          <a:cs typeface="+mn-cs"/>
        </a:defRPr>
      </a:lvl8pPr>
      <a:lvl9pPr marL="3656439" algn="l" defTabSz="91410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dirty="0" smtClean="0">
                <a:gradFill>
                  <a:gsLst>
                    <a:gs pos="2239">
                      <a:srgbClr val="505050"/>
                    </a:gs>
                    <a:gs pos="11940">
                      <a:srgbClr val="505050"/>
                    </a:gs>
                  </a:gsLst>
                  <a:lin ang="5400000" scaled="0"/>
                </a:gradFill>
              </a:rPr>
              <a:t>Microsoft Confidential</a:t>
            </a:r>
            <a:endParaRPr dirty="0">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192"/>
            <a:fld id="{27258FFF-F925-446B-8502-81C933981705}" type="slidenum">
              <a:rPr>
                <a:gradFill>
                  <a:gsLst>
                    <a:gs pos="2239">
                      <a:srgbClr val="505050"/>
                    </a:gs>
                    <a:gs pos="11940">
                      <a:srgbClr val="505050"/>
                    </a:gs>
                  </a:gsLst>
                  <a:lin ang="5400000" scaled="0"/>
                </a:gradFill>
              </a:rPr>
              <a:pPr defTabSz="914192"/>
              <a:t>‹#›</a:t>
            </a:fld>
            <a:endParaRPr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938203661"/>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 id="2147483913" r:id="rId28"/>
    <p:sldLayoutId id="2147483914" r:id="rId29"/>
    <p:sldLayoutId id="2147483915" r:id="rId30"/>
    <p:sldLayoutId id="2147483916" r:id="rId31"/>
    <p:sldLayoutId id="2147483917" r:id="rId32"/>
    <p:sldLayoutId id="2147483918" r:id="rId33"/>
    <p:sldLayoutId id="2147483919" r:id="rId34"/>
  </p:sldLayoutIdLst>
  <p:transition>
    <p:fade/>
  </p:transition>
  <p:timing>
    <p:tnLst>
      <p:par>
        <p:cTn id="1" dur="indefinite" restart="never" nodeType="tmRoot"/>
      </p:par>
    </p:tnLst>
  </p:timing>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orient="horz" pos="763">
          <p15:clr>
            <a:srgbClr val="A4A3A4"/>
          </p15:clr>
        </p15:guide>
        <p15:guide id="3" orient="horz" pos="1339">
          <p15:clr>
            <a:srgbClr val="A4A3A4"/>
          </p15:clr>
        </p15:guide>
        <p15:guide id="4" orient="horz" pos="1915">
          <p15:clr>
            <a:srgbClr val="A4A3A4"/>
          </p15:clr>
        </p15:guide>
        <p15:guide id="5" orient="horz" pos="2491">
          <p15:clr>
            <a:srgbClr val="A4A3A4"/>
          </p15:clr>
        </p15:guide>
        <p15:guide id="6" orient="horz" pos="3067">
          <p15:clr>
            <a:srgbClr val="A4A3A4"/>
          </p15:clr>
        </p15:guide>
        <p15:guide id="7" orient="horz" pos="3643">
          <p15:clr>
            <a:srgbClr val="A4A3A4"/>
          </p15:clr>
        </p15:guide>
        <p15:guide id="8" orient="horz" pos="4219">
          <p15:clr>
            <a:srgbClr val="5ACBF0"/>
          </p15:clr>
        </p15:guide>
        <p15:guide id="9" pos="749">
          <p15:clr>
            <a:srgbClr val="A4A3A4"/>
          </p15:clr>
        </p15:guide>
        <p15:guide id="10" pos="1325">
          <p15:clr>
            <a:srgbClr val="A4A3A4"/>
          </p15:clr>
        </p15:guide>
        <p15:guide id="11" pos="1901">
          <p15:clr>
            <a:srgbClr val="A4A3A4"/>
          </p15:clr>
        </p15:guide>
        <p15:guide id="12" pos="2477">
          <p15:clr>
            <a:srgbClr val="A4A3A4"/>
          </p15:clr>
        </p15:guide>
        <p15:guide id="13" pos="3053">
          <p15:clr>
            <a:srgbClr val="A4A3A4"/>
          </p15:clr>
        </p15:guide>
        <p15:guide id="14" pos="3629">
          <p15:clr>
            <a:srgbClr val="A4A3A4"/>
          </p15:clr>
        </p15:guide>
        <p15:guide id="15" pos="4205">
          <p15:clr>
            <a:srgbClr val="A4A3A4"/>
          </p15:clr>
        </p15:guide>
        <p15:guide id="16" pos="4781">
          <p15:clr>
            <a:srgbClr val="A4A3A4"/>
          </p15:clr>
        </p15:guide>
        <p15:guide id="17" pos="5357">
          <p15:clr>
            <a:srgbClr val="A4A3A4"/>
          </p15:clr>
        </p15:guide>
        <p15:guide id="18" pos="5933">
          <p15:clr>
            <a:srgbClr val="A4A3A4"/>
          </p15:clr>
        </p15:guide>
        <p15:guide id="19" pos="6509">
          <p15:clr>
            <a:srgbClr val="A4A3A4"/>
          </p15:clr>
        </p15:guide>
        <p15:guide id="20" pos="7085">
          <p15:clr>
            <a:srgbClr val="A4A3A4"/>
          </p15:clr>
        </p15:guide>
        <p15:guide id="21" pos="7661">
          <p15:clr>
            <a:srgbClr val="5ACBF0"/>
          </p15:clr>
        </p15:guide>
        <p15:guide id="22" pos="173">
          <p15:clr>
            <a:srgbClr val="5ACBF0"/>
          </p15:clr>
        </p15:guide>
        <p15:guide id="23">
          <p15:clr>
            <a:srgbClr val="F26B43"/>
          </p15:clr>
        </p15:guide>
        <p15:guide id="24" pos="7834">
          <p15:clr>
            <a:srgbClr val="F26B43"/>
          </p15:clr>
        </p15:guide>
        <p15:guide id="25" orient="horz" pos="4406">
          <p15:clr>
            <a:srgbClr val="F26B43"/>
          </p15:clr>
        </p15:guide>
        <p15:guide id="26" orient="horz">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6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05586385"/>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50" r:id="rId29"/>
    <p:sldLayoutId id="2147483662" r:id="rId30"/>
    <p:sldLayoutId id="2147483663" r:id="rId31"/>
    <p:sldLayoutId id="2147483664" r:id="rId32"/>
    <p:sldLayoutId id="2147483665" r:id="rId33"/>
    <p:sldLayoutId id="2147483666" r:id="rId34"/>
    <p:sldLayoutId id="2147483667" r:id="rId35"/>
    <p:sldLayoutId id="2147483668" r:id="rId36"/>
    <p:sldLayoutId id="2147483669" r:id="rId37"/>
    <p:sldLayoutId id="2147483670" r:id="rId38"/>
    <p:sldLayoutId id="2147483671" r:id="rId39"/>
    <p:sldLayoutId id="2147483672" r:id="rId40"/>
    <p:sldLayoutId id="2147483673" r:id="rId41"/>
    <p:sldLayoutId id="2147483674" r:id="rId42"/>
    <p:sldLayoutId id="2147483675" r:id="rId43"/>
    <p:sldLayoutId id="2147483676" r:id="rId44"/>
    <p:sldLayoutId id="2147483677" r:id="rId45"/>
    <p:sldLayoutId id="2147483678" r:id="rId46"/>
    <p:sldLayoutId id="2147483679" r:id="rId47"/>
    <p:sldLayoutId id="2147483680" r:id="rId48"/>
    <p:sldLayoutId id="2147483682" r:id="rId49"/>
    <p:sldLayoutId id="2147483685" r:id="rId50"/>
    <p:sldLayoutId id="2147483686" r:id="rId51"/>
    <p:sldLayoutId id="2147483687" r:id="rId52"/>
    <p:sldLayoutId id="2147483688" r:id="rId53"/>
    <p:sldLayoutId id="2147483689" r:id="rId54"/>
    <p:sldLayoutId id="2147483694" r:id="rId55"/>
    <p:sldLayoutId id="2147483695" r:id="rId56"/>
    <p:sldLayoutId id="2147483697" r:id="rId57"/>
    <p:sldLayoutId id="2147483831" r:id="rId58"/>
    <p:sldLayoutId id="2147483722" r:id="rId59"/>
    <p:sldLayoutId id="2147483832" r:id="rId60"/>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035883"/>
      </p:ext>
    </p:extLst>
  </p:cSld>
  <p:clrMap bg1="dk1" tx1="lt1" bg2="dk2" tx2="lt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 id="2147483966" r:id="rId12"/>
    <p:sldLayoutId id="2147483967" r:id="rId13"/>
    <p:sldLayoutId id="2147483968" r:id="rId14"/>
    <p:sldLayoutId id="2147483969" r:id="rId15"/>
    <p:sldLayoutId id="2147483970" r:id="rId16"/>
    <p:sldLayoutId id="2147483971" r:id="rId17"/>
    <p:sldLayoutId id="2147483972" r:id="rId18"/>
    <p:sldLayoutId id="2147483973" r:id="rId19"/>
    <p:sldLayoutId id="2147483974" r:id="rId20"/>
    <p:sldLayoutId id="2147483975" r:id="rId21"/>
    <p:sldLayoutId id="2147483976" r:id="rId22"/>
    <p:sldLayoutId id="2147483977" r:id="rId23"/>
    <p:sldLayoutId id="2147483978" r:id="rId24"/>
    <p:sldLayoutId id="2147483979" r:id="rId25"/>
    <p:sldLayoutId id="2147483980" r:id="rId26"/>
    <p:sldLayoutId id="2147483981" r:id="rId27"/>
    <p:sldLayoutId id="2147483982" r:id="rId28"/>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91.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36565" y="528610"/>
            <a:ext cx="1744355" cy="373719"/>
          </a:xfrm>
          <a:prstGeom prst="rect">
            <a:avLst/>
          </a:prstGeom>
        </p:spPr>
      </p:pic>
      <p:sp>
        <p:nvSpPr>
          <p:cNvPr id="10" name="Title 1"/>
          <p:cNvSpPr txBox="1">
            <a:spLocks/>
          </p:cNvSpPr>
          <p:nvPr/>
        </p:nvSpPr>
        <p:spPr>
          <a:xfrm>
            <a:off x="460365" y="2545025"/>
            <a:ext cx="8964185" cy="1793090"/>
          </a:xfrm>
          <a:prstGeom prst="rect">
            <a:avLst/>
          </a:prstGeom>
        </p:spPr>
        <p:txBody>
          <a:bodyPr vert="horz" wrap="square" lIns="0" tIns="91440" rIns="0" bIns="91440" rtlCol="0" anchor="t">
            <a:noAutofit/>
          </a:bodyPr>
          <a:lstStyle>
            <a:lvl1pPr algn="l" defTabSz="914293" rtl="0" eaLnBrk="1" latinLnBrk="0" hangingPunct="1">
              <a:lnSpc>
                <a:spcPct val="90000"/>
              </a:lnSpc>
              <a:spcBef>
                <a:spcPct val="0"/>
              </a:spcBef>
              <a:buNone/>
              <a:defRPr lang="en-US" sz="4500"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smtClean="0">
                <a:solidFill>
                  <a:srgbClr val="FFFFFF"/>
                </a:solidFill>
              </a:rPr>
              <a:t>Microsoft Operations Management Suite</a:t>
            </a:r>
            <a:endParaRPr lang="en-US" sz="6000" dirty="0">
              <a:solidFill>
                <a:srgbClr val="FFFFFF"/>
              </a:solidFill>
            </a:endParaRPr>
          </a:p>
        </p:txBody>
      </p:sp>
    </p:spTree>
    <p:extLst>
      <p:ext uri="{BB962C8B-B14F-4D97-AF65-F5344CB8AC3E}">
        <p14:creationId xmlns:p14="http://schemas.microsoft.com/office/powerpoint/2010/main" val="373598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6125" y="5651025"/>
            <a:ext cx="11659750" cy="888955"/>
          </a:xfrm>
          <a:prstGeom prst="rect">
            <a:avLst/>
          </a:prstGeom>
          <a:noFill/>
        </p:spPr>
        <p:txBody>
          <a:bodyPr wrap="square" lIns="179285" tIns="143430" rIns="179285" bIns="143430" rtlCol="0">
            <a:noAutofit/>
          </a:bodyPr>
          <a:lstStyle/>
          <a:p>
            <a:pPr defTabSz="914523">
              <a:lnSpc>
                <a:spcPts val="1175"/>
              </a:lnSpc>
            </a:pPr>
            <a:r>
              <a:rPr lang="en-US" sz="980" dirty="0">
                <a:solidFill>
                  <a:srgbClr val="FFFFFF"/>
                </a:solidFill>
              </a:rPr>
              <a:t>© </a:t>
            </a:r>
            <a:r>
              <a:rPr lang="en-US" sz="980" dirty="0" smtClean="0">
                <a:solidFill>
                  <a:srgbClr val="FFFFFF"/>
                </a:solidFill>
              </a:rPr>
              <a:t>2015 </a:t>
            </a:r>
            <a:r>
              <a:rPr lang="en-US" sz="980" dirty="0">
                <a:solidFill>
                  <a:srgbClr val="FFFFFF"/>
                </a:solidFill>
              </a:rPr>
              <a:t>Microsoft Corporation. All rights reserved. Microsoft, Windows, Windows Vista and other product names are or may be registered trademarks and/or trademarks in the U.S. and/or other countries.</a:t>
            </a:r>
          </a:p>
          <a:p>
            <a:pPr defTabSz="914523">
              <a:lnSpc>
                <a:spcPts val="1175"/>
              </a:lnSpc>
            </a:pPr>
            <a:r>
              <a:rPr lang="en-US" sz="980" dirty="0">
                <a:solidFill>
                  <a:srgbClr val="FFFFFF"/>
                </a:solidFill>
              </a:rPr>
              <a:t>The information herein is for informational purposes only and represents the current view of Microsoft Corporation as of the date of this presentation. Because Microsoft must respond to changing </a:t>
            </a:r>
            <a:r>
              <a:rPr lang="en-US" sz="980" dirty="0" smtClean="0">
                <a:solidFill>
                  <a:srgbClr val="FFFFFF"/>
                </a:solidFill>
              </a:rPr>
              <a:t/>
            </a:r>
            <a:br>
              <a:rPr lang="en-US" sz="980" dirty="0" smtClean="0">
                <a:solidFill>
                  <a:srgbClr val="FFFFFF"/>
                </a:solidFill>
              </a:rPr>
            </a:br>
            <a:r>
              <a:rPr lang="en-US" sz="980" dirty="0" smtClean="0">
                <a:solidFill>
                  <a:srgbClr val="FFFFFF"/>
                </a:solidFill>
              </a:rPr>
              <a:t>market</a:t>
            </a:r>
            <a:r>
              <a:rPr lang="en-US" sz="980" dirty="0">
                <a:solidFill>
                  <a:srgbClr val="FFFFFF"/>
                </a:solidFill>
              </a:rPr>
              <a:t> </a:t>
            </a:r>
            <a:r>
              <a:rPr lang="en-US" sz="980" dirty="0" smtClean="0">
                <a:solidFill>
                  <a:srgbClr val="FFFFFF"/>
                </a:solidFill>
              </a:rPr>
              <a:t>conditions</a:t>
            </a:r>
            <a:r>
              <a:rPr lang="en-US" sz="980" dirty="0">
                <a:solidFill>
                  <a:srgbClr val="FFFFFF"/>
                </a:solidFill>
              </a:rPr>
              <a:t>, it should not be interpreted to be a commitment on the part of Microsoft, and Microsoft cannot guarantee the accuracy of any information provided after the date of this presentation.</a:t>
            </a:r>
          </a:p>
          <a:p>
            <a:pPr defTabSz="914523">
              <a:lnSpc>
                <a:spcPts val="1175"/>
              </a:lnSpc>
            </a:pPr>
            <a:r>
              <a:rPr lang="en-US" sz="980" dirty="0">
                <a:solidFill>
                  <a:srgbClr val="FFFFFF"/>
                </a:solidFill>
              </a:rPr>
              <a:t>MICROSOFT MAKES NO WARRANTIES, EXPRESS, IMPLIED OR STATUTORY, AS TO THE INFORMATION IN THIS PRESENTATION.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5" y="4653570"/>
            <a:ext cx="3171300" cy="679435"/>
          </a:xfrm>
          <a:prstGeom prst="rect">
            <a:avLst/>
          </a:prstGeom>
        </p:spPr>
      </p:pic>
    </p:spTree>
    <p:extLst>
      <p:ext uri="{BB962C8B-B14F-4D97-AF65-F5344CB8AC3E}">
        <p14:creationId xmlns:p14="http://schemas.microsoft.com/office/powerpoint/2010/main" val="76408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2344400" cy="6858000"/>
          </a:xfrm>
          <a:prstGeom prst="rect">
            <a:avLst/>
          </a:prstGeom>
        </p:spPr>
      </p:pic>
      <p:sp>
        <p:nvSpPr>
          <p:cNvPr id="65" name="Rectangle 64"/>
          <p:cNvSpPr/>
          <p:nvPr/>
        </p:nvSpPr>
        <p:spPr bwMode="auto">
          <a:xfrm>
            <a:off x="8813800" y="0"/>
            <a:ext cx="3378200" cy="685751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6" name="TextBox 65"/>
          <p:cNvSpPr txBox="1"/>
          <p:nvPr/>
        </p:nvSpPr>
        <p:spPr>
          <a:xfrm>
            <a:off x="9212561" y="3888835"/>
            <a:ext cx="2683088" cy="664797"/>
          </a:xfrm>
          <a:prstGeom prst="rect">
            <a:avLst/>
          </a:prstGeom>
          <a:noFill/>
        </p:spPr>
        <p:txBody>
          <a:bodyPr wrap="square" lIns="0" tIns="0" rIns="0" bIns="0" rtlCol="0">
            <a:spAutoFit/>
          </a:bodyPr>
          <a:lstStyle/>
          <a:p>
            <a:pPr defTabSz="914192">
              <a:lnSpc>
                <a:spcPct val="90000"/>
              </a:lnSpc>
            </a:pPr>
            <a:r>
              <a:rPr lang="en-US" sz="2400" spc="-49"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Innovation through</a:t>
            </a:r>
          </a:p>
          <a:p>
            <a:pPr defTabSz="914192">
              <a:lnSpc>
                <a:spcPct val="90000"/>
              </a:lnSpc>
            </a:pPr>
            <a:r>
              <a:rPr lang="en-US" sz="2400" spc="-49"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cloud cadence </a:t>
            </a:r>
          </a:p>
        </p:txBody>
      </p:sp>
      <p:sp>
        <p:nvSpPr>
          <p:cNvPr id="68" name="TextBox 67"/>
          <p:cNvSpPr txBox="1"/>
          <p:nvPr/>
        </p:nvSpPr>
        <p:spPr>
          <a:xfrm>
            <a:off x="9212561" y="2893543"/>
            <a:ext cx="2683088" cy="664797"/>
          </a:xfrm>
          <a:prstGeom prst="rect">
            <a:avLst/>
          </a:prstGeom>
          <a:noFill/>
        </p:spPr>
        <p:txBody>
          <a:bodyPr wrap="square" lIns="0" tIns="0" rIns="0" bIns="0" rtlCol="0">
            <a:spAutoFit/>
          </a:bodyPr>
          <a:lstStyle/>
          <a:p>
            <a:pPr defTabSz="914016">
              <a:lnSpc>
                <a:spcPct val="90000"/>
              </a:lnSpc>
            </a:pPr>
            <a:r>
              <a:rPr lang="en-US" sz="2400" spc="-49" dirty="0">
                <a:solidFill>
                  <a:srgbClr val="FFFFFF"/>
                </a:solidFill>
                <a:latin typeface="Segoe UI Semilight" panose="020B0402040204020203" pitchFamily="34" charset="0"/>
                <a:cs typeface="Segoe UI Semilight" panose="020B0402040204020203" pitchFamily="34" charset="0"/>
              </a:rPr>
              <a:t>Hybrid and Heterogeneous</a:t>
            </a:r>
          </a:p>
        </p:txBody>
      </p:sp>
      <p:grpSp>
        <p:nvGrpSpPr>
          <p:cNvPr id="4" name="Group 3"/>
          <p:cNvGrpSpPr/>
          <p:nvPr/>
        </p:nvGrpSpPr>
        <p:grpSpPr>
          <a:xfrm>
            <a:off x="1202832" y="4221234"/>
            <a:ext cx="1228626" cy="1639635"/>
            <a:chOff x="2416275" y="4798284"/>
            <a:chExt cx="404726" cy="540118"/>
          </a:xfrm>
        </p:grpSpPr>
        <p:sp>
          <p:nvSpPr>
            <p:cNvPr id="69" name="Freeform 10"/>
            <p:cNvSpPr>
              <a:spLocks noEditPoints="1"/>
            </p:cNvSpPr>
            <p:nvPr/>
          </p:nvSpPr>
          <p:spPr bwMode="auto">
            <a:xfrm>
              <a:off x="2416275" y="5026226"/>
              <a:ext cx="253616" cy="312176"/>
            </a:xfrm>
            <a:custGeom>
              <a:avLst/>
              <a:gdLst>
                <a:gd name="T0" fmla="*/ 0 w 2776"/>
                <a:gd name="T1" fmla="*/ 0 h 3417"/>
                <a:gd name="T2" fmla="*/ 0 w 2776"/>
                <a:gd name="T3" fmla="*/ 3417 h 3417"/>
                <a:gd name="T4" fmla="*/ 902 w 2776"/>
                <a:gd name="T5" fmla="*/ 3417 h 3417"/>
                <a:gd name="T6" fmla="*/ 902 w 2776"/>
                <a:gd name="T7" fmla="*/ 2717 h 3417"/>
                <a:gd name="T8" fmla="*/ 1264 w 2776"/>
                <a:gd name="T9" fmla="*/ 2717 h 3417"/>
                <a:gd name="T10" fmla="*/ 1264 w 2776"/>
                <a:gd name="T11" fmla="*/ 3417 h 3417"/>
                <a:gd name="T12" fmla="*/ 1526 w 2776"/>
                <a:gd name="T13" fmla="*/ 3417 h 3417"/>
                <a:gd name="T14" fmla="*/ 1526 w 2776"/>
                <a:gd name="T15" fmla="*/ 2717 h 3417"/>
                <a:gd name="T16" fmla="*/ 1889 w 2776"/>
                <a:gd name="T17" fmla="*/ 2717 h 3417"/>
                <a:gd name="T18" fmla="*/ 1889 w 2776"/>
                <a:gd name="T19" fmla="*/ 3417 h 3417"/>
                <a:gd name="T20" fmla="*/ 2776 w 2776"/>
                <a:gd name="T21" fmla="*/ 3417 h 3417"/>
                <a:gd name="T22" fmla="*/ 2776 w 2776"/>
                <a:gd name="T23" fmla="*/ 0 h 3417"/>
                <a:gd name="T24" fmla="*/ 0 w 2776"/>
                <a:gd name="T25" fmla="*/ 0 h 3417"/>
                <a:gd name="T26" fmla="*/ 2516 w 2776"/>
                <a:gd name="T27" fmla="*/ 2495 h 3417"/>
                <a:gd name="T28" fmla="*/ 275 w 2776"/>
                <a:gd name="T29" fmla="*/ 2495 h 3417"/>
                <a:gd name="T30" fmla="*/ 275 w 2776"/>
                <a:gd name="T31" fmla="*/ 2135 h 3417"/>
                <a:gd name="T32" fmla="*/ 2516 w 2776"/>
                <a:gd name="T33" fmla="*/ 2135 h 3417"/>
                <a:gd name="T34" fmla="*/ 2516 w 2776"/>
                <a:gd name="T35" fmla="*/ 2495 h 3417"/>
                <a:gd name="T36" fmla="*/ 2516 w 2776"/>
                <a:gd name="T37" fmla="*/ 1870 h 3417"/>
                <a:gd name="T38" fmla="*/ 275 w 2776"/>
                <a:gd name="T39" fmla="*/ 1870 h 3417"/>
                <a:gd name="T40" fmla="*/ 275 w 2776"/>
                <a:gd name="T41" fmla="*/ 1511 h 3417"/>
                <a:gd name="T42" fmla="*/ 2516 w 2776"/>
                <a:gd name="T43" fmla="*/ 1511 h 3417"/>
                <a:gd name="T44" fmla="*/ 2516 w 2776"/>
                <a:gd name="T45" fmla="*/ 1870 h 3417"/>
                <a:gd name="T46" fmla="*/ 2516 w 2776"/>
                <a:gd name="T47" fmla="*/ 1248 h 3417"/>
                <a:gd name="T48" fmla="*/ 275 w 2776"/>
                <a:gd name="T49" fmla="*/ 1248 h 3417"/>
                <a:gd name="T50" fmla="*/ 275 w 2776"/>
                <a:gd name="T51" fmla="*/ 889 h 3417"/>
                <a:gd name="T52" fmla="*/ 2516 w 2776"/>
                <a:gd name="T53" fmla="*/ 889 h 3417"/>
                <a:gd name="T54" fmla="*/ 2516 w 2776"/>
                <a:gd name="T55" fmla="*/ 1248 h 3417"/>
                <a:gd name="T56" fmla="*/ 2516 w 2776"/>
                <a:gd name="T57" fmla="*/ 626 h 3417"/>
                <a:gd name="T58" fmla="*/ 275 w 2776"/>
                <a:gd name="T59" fmla="*/ 626 h 3417"/>
                <a:gd name="T60" fmla="*/ 275 w 2776"/>
                <a:gd name="T61" fmla="*/ 267 h 3417"/>
                <a:gd name="T62" fmla="*/ 2516 w 2776"/>
                <a:gd name="T63" fmla="*/ 267 h 3417"/>
                <a:gd name="T64" fmla="*/ 2516 w 2776"/>
                <a:gd name="T65" fmla="*/ 626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76" h="3417">
                  <a:moveTo>
                    <a:pt x="0" y="0"/>
                  </a:moveTo>
                  <a:lnTo>
                    <a:pt x="0" y="3417"/>
                  </a:lnTo>
                  <a:lnTo>
                    <a:pt x="902" y="3417"/>
                  </a:lnTo>
                  <a:lnTo>
                    <a:pt x="902" y="2717"/>
                  </a:lnTo>
                  <a:lnTo>
                    <a:pt x="1264" y="2717"/>
                  </a:lnTo>
                  <a:lnTo>
                    <a:pt x="1264" y="3417"/>
                  </a:lnTo>
                  <a:lnTo>
                    <a:pt x="1526" y="3417"/>
                  </a:lnTo>
                  <a:lnTo>
                    <a:pt x="1526" y="2717"/>
                  </a:lnTo>
                  <a:lnTo>
                    <a:pt x="1889" y="2717"/>
                  </a:lnTo>
                  <a:lnTo>
                    <a:pt x="1889" y="3417"/>
                  </a:lnTo>
                  <a:lnTo>
                    <a:pt x="2776" y="3417"/>
                  </a:lnTo>
                  <a:lnTo>
                    <a:pt x="2776" y="0"/>
                  </a:lnTo>
                  <a:lnTo>
                    <a:pt x="0" y="0"/>
                  </a:lnTo>
                  <a:close/>
                  <a:moveTo>
                    <a:pt x="2516" y="2495"/>
                  </a:moveTo>
                  <a:lnTo>
                    <a:pt x="275" y="2495"/>
                  </a:lnTo>
                  <a:lnTo>
                    <a:pt x="275" y="2135"/>
                  </a:lnTo>
                  <a:lnTo>
                    <a:pt x="2516" y="2135"/>
                  </a:lnTo>
                  <a:lnTo>
                    <a:pt x="2516" y="2495"/>
                  </a:lnTo>
                  <a:close/>
                  <a:moveTo>
                    <a:pt x="2516" y="1870"/>
                  </a:moveTo>
                  <a:lnTo>
                    <a:pt x="275" y="1870"/>
                  </a:lnTo>
                  <a:lnTo>
                    <a:pt x="275" y="1511"/>
                  </a:lnTo>
                  <a:lnTo>
                    <a:pt x="2516" y="1511"/>
                  </a:lnTo>
                  <a:lnTo>
                    <a:pt x="2516" y="1870"/>
                  </a:lnTo>
                  <a:close/>
                  <a:moveTo>
                    <a:pt x="2516" y="1248"/>
                  </a:moveTo>
                  <a:lnTo>
                    <a:pt x="275" y="1248"/>
                  </a:lnTo>
                  <a:lnTo>
                    <a:pt x="275" y="889"/>
                  </a:lnTo>
                  <a:lnTo>
                    <a:pt x="2516" y="889"/>
                  </a:lnTo>
                  <a:lnTo>
                    <a:pt x="2516" y="1248"/>
                  </a:lnTo>
                  <a:close/>
                  <a:moveTo>
                    <a:pt x="2516" y="626"/>
                  </a:moveTo>
                  <a:lnTo>
                    <a:pt x="275" y="626"/>
                  </a:lnTo>
                  <a:lnTo>
                    <a:pt x="275" y="267"/>
                  </a:lnTo>
                  <a:lnTo>
                    <a:pt x="2516" y="267"/>
                  </a:lnTo>
                  <a:lnTo>
                    <a:pt x="2516" y="6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1"/>
            <p:cNvSpPr>
              <a:spLocks noEditPoints="1"/>
            </p:cNvSpPr>
            <p:nvPr/>
          </p:nvSpPr>
          <p:spPr bwMode="auto">
            <a:xfrm>
              <a:off x="2567385" y="4798284"/>
              <a:ext cx="253616" cy="540118"/>
            </a:xfrm>
            <a:custGeom>
              <a:avLst/>
              <a:gdLst>
                <a:gd name="T0" fmla="*/ 0 w 2776"/>
                <a:gd name="T1" fmla="*/ 0 h 5912"/>
                <a:gd name="T2" fmla="*/ 0 w 2776"/>
                <a:gd name="T3" fmla="*/ 2308 h 5912"/>
                <a:gd name="T4" fmla="*/ 275 w 2776"/>
                <a:gd name="T5" fmla="*/ 2308 h 5912"/>
                <a:gd name="T6" fmla="*/ 275 w 2776"/>
                <a:gd name="T7" fmla="*/ 2137 h 5912"/>
                <a:gd name="T8" fmla="*/ 2516 w 2776"/>
                <a:gd name="T9" fmla="*/ 2137 h 5912"/>
                <a:gd name="T10" fmla="*/ 2516 w 2776"/>
                <a:gd name="T11" fmla="*/ 2497 h 5912"/>
                <a:gd name="T12" fmla="*/ 1389 w 2776"/>
                <a:gd name="T13" fmla="*/ 2497 h 5912"/>
                <a:gd name="T14" fmla="*/ 1389 w 2776"/>
                <a:gd name="T15" fmla="*/ 2762 h 5912"/>
                <a:gd name="T16" fmla="*/ 2516 w 2776"/>
                <a:gd name="T17" fmla="*/ 2762 h 5912"/>
                <a:gd name="T18" fmla="*/ 2516 w 2776"/>
                <a:gd name="T19" fmla="*/ 3121 h 5912"/>
                <a:gd name="T20" fmla="*/ 1389 w 2776"/>
                <a:gd name="T21" fmla="*/ 3121 h 5912"/>
                <a:gd name="T22" fmla="*/ 1389 w 2776"/>
                <a:gd name="T23" fmla="*/ 3384 h 5912"/>
                <a:gd name="T24" fmla="*/ 2516 w 2776"/>
                <a:gd name="T25" fmla="*/ 3384 h 5912"/>
                <a:gd name="T26" fmla="*/ 2516 w 2776"/>
                <a:gd name="T27" fmla="*/ 3743 h 5912"/>
                <a:gd name="T28" fmla="*/ 1389 w 2776"/>
                <a:gd name="T29" fmla="*/ 3743 h 5912"/>
                <a:gd name="T30" fmla="*/ 1389 w 2776"/>
                <a:gd name="T31" fmla="*/ 4006 h 5912"/>
                <a:gd name="T32" fmla="*/ 2516 w 2776"/>
                <a:gd name="T33" fmla="*/ 4006 h 5912"/>
                <a:gd name="T34" fmla="*/ 2516 w 2776"/>
                <a:gd name="T35" fmla="*/ 4365 h 5912"/>
                <a:gd name="T36" fmla="*/ 1389 w 2776"/>
                <a:gd name="T37" fmla="*/ 4365 h 5912"/>
                <a:gd name="T38" fmla="*/ 1389 w 2776"/>
                <a:gd name="T39" fmla="*/ 4630 h 5912"/>
                <a:gd name="T40" fmla="*/ 2516 w 2776"/>
                <a:gd name="T41" fmla="*/ 4630 h 5912"/>
                <a:gd name="T42" fmla="*/ 2516 w 2776"/>
                <a:gd name="T43" fmla="*/ 4990 h 5912"/>
                <a:gd name="T44" fmla="*/ 1389 w 2776"/>
                <a:gd name="T45" fmla="*/ 4990 h 5912"/>
                <a:gd name="T46" fmla="*/ 1389 w 2776"/>
                <a:gd name="T47" fmla="*/ 5912 h 5912"/>
                <a:gd name="T48" fmla="*/ 1527 w 2776"/>
                <a:gd name="T49" fmla="*/ 5912 h 5912"/>
                <a:gd name="T50" fmla="*/ 1527 w 2776"/>
                <a:gd name="T51" fmla="*/ 5212 h 5912"/>
                <a:gd name="T52" fmla="*/ 1889 w 2776"/>
                <a:gd name="T53" fmla="*/ 5212 h 5912"/>
                <a:gd name="T54" fmla="*/ 1889 w 2776"/>
                <a:gd name="T55" fmla="*/ 5912 h 5912"/>
                <a:gd name="T56" fmla="*/ 2776 w 2776"/>
                <a:gd name="T57" fmla="*/ 5912 h 5912"/>
                <a:gd name="T58" fmla="*/ 2776 w 2776"/>
                <a:gd name="T59" fmla="*/ 0 h 5912"/>
                <a:gd name="T60" fmla="*/ 0 w 2776"/>
                <a:gd name="T61" fmla="*/ 0 h 5912"/>
                <a:gd name="T62" fmla="*/ 2516 w 2776"/>
                <a:gd name="T63" fmla="*/ 1875 h 5912"/>
                <a:gd name="T64" fmla="*/ 275 w 2776"/>
                <a:gd name="T65" fmla="*/ 1875 h 5912"/>
                <a:gd name="T66" fmla="*/ 275 w 2776"/>
                <a:gd name="T67" fmla="*/ 1515 h 5912"/>
                <a:gd name="T68" fmla="*/ 2516 w 2776"/>
                <a:gd name="T69" fmla="*/ 1515 h 5912"/>
                <a:gd name="T70" fmla="*/ 2516 w 2776"/>
                <a:gd name="T71" fmla="*/ 1875 h 5912"/>
                <a:gd name="T72" fmla="*/ 2516 w 2776"/>
                <a:gd name="T73" fmla="*/ 1258 h 5912"/>
                <a:gd name="T74" fmla="*/ 275 w 2776"/>
                <a:gd name="T75" fmla="*/ 1258 h 5912"/>
                <a:gd name="T76" fmla="*/ 275 w 2776"/>
                <a:gd name="T77" fmla="*/ 898 h 5912"/>
                <a:gd name="T78" fmla="*/ 2516 w 2776"/>
                <a:gd name="T79" fmla="*/ 898 h 5912"/>
                <a:gd name="T80" fmla="*/ 2516 w 2776"/>
                <a:gd name="T81" fmla="*/ 1258 h 5912"/>
                <a:gd name="T82" fmla="*/ 2516 w 2776"/>
                <a:gd name="T83" fmla="*/ 636 h 5912"/>
                <a:gd name="T84" fmla="*/ 275 w 2776"/>
                <a:gd name="T85" fmla="*/ 636 h 5912"/>
                <a:gd name="T86" fmla="*/ 275 w 2776"/>
                <a:gd name="T87" fmla="*/ 276 h 5912"/>
                <a:gd name="T88" fmla="*/ 2516 w 2776"/>
                <a:gd name="T89" fmla="*/ 276 h 5912"/>
                <a:gd name="T90" fmla="*/ 2516 w 2776"/>
                <a:gd name="T91" fmla="*/ 636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6" h="5912">
                  <a:moveTo>
                    <a:pt x="0" y="0"/>
                  </a:moveTo>
                  <a:lnTo>
                    <a:pt x="0" y="2308"/>
                  </a:lnTo>
                  <a:lnTo>
                    <a:pt x="275" y="2308"/>
                  </a:lnTo>
                  <a:lnTo>
                    <a:pt x="275" y="2137"/>
                  </a:lnTo>
                  <a:lnTo>
                    <a:pt x="2516" y="2137"/>
                  </a:lnTo>
                  <a:lnTo>
                    <a:pt x="2516" y="2497"/>
                  </a:lnTo>
                  <a:lnTo>
                    <a:pt x="1389" y="2497"/>
                  </a:lnTo>
                  <a:lnTo>
                    <a:pt x="1389" y="2762"/>
                  </a:lnTo>
                  <a:lnTo>
                    <a:pt x="2516" y="2762"/>
                  </a:lnTo>
                  <a:lnTo>
                    <a:pt x="2516" y="3121"/>
                  </a:lnTo>
                  <a:lnTo>
                    <a:pt x="1389" y="3121"/>
                  </a:lnTo>
                  <a:lnTo>
                    <a:pt x="1389" y="3384"/>
                  </a:lnTo>
                  <a:lnTo>
                    <a:pt x="2516" y="3384"/>
                  </a:lnTo>
                  <a:lnTo>
                    <a:pt x="2516" y="3743"/>
                  </a:lnTo>
                  <a:lnTo>
                    <a:pt x="1389" y="3743"/>
                  </a:lnTo>
                  <a:lnTo>
                    <a:pt x="1389" y="4006"/>
                  </a:lnTo>
                  <a:lnTo>
                    <a:pt x="2516" y="4006"/>
                  </a:lnTo>
                  <a:lnTo>
                    <a:pt x="2516" y="4365"/>
                  </a:lnTo>
                  <a:lnTo>
                    <a:pt x="1389" y="4365"/>
                  </a:lnTo>
                  <a:lnTo>
                    <a:pt x="1389" y="4630"/>
                  </a:lnTo>
                  <a:lnTo>
                    <a:pt x="2516" y="4630"/>
                  </a:lnTo>
                  <a:lnTo>
                    <a:pt x="2516" y="4990"/>
                  </a:lnTo>
                  <a:lnTo>
                    <a:pt x="1389" y="4990"/>
                  </a:lnTo>
                  <a:lnTo>
                    <a:pt x="1389" y="5912"/>
                  </a:lnTo>
                  <a:lnTo>
                    <a:pt x="1527" y="5912"/>
                  </a:lnTo>
                  <a:lnTo>
                    <a:pt x="1527" y="5212"/>
                  </a:lnTo>
                  <a:lnTo>
                    <a:pt x="1889" y="5212"/>
                  </a:lnTo>
                  <a:lnTo>
                    <a:pt x="1889" y="5912"/>
                  </a:lnTo>
                  <a:lnTo>
                    <a:pt x="2776" y="5912"/>
                  </a:lnTo>
                  <a:lnTo>
                    <a:pt x="2776" y="0"/>
                  </a:lnTo>
                  <a:lnTo>
                    <a:pt x="0" y="0"/>
                  </a:lnTo>
                  <a:close/>
                  <a:moveTo>
                    <a:pt x="2516" y="1875"/>
                  </a:moveTo>
                  <a:lnTo>
                    <a:pt x="275" y="1875"/>
                  </a:lnTo>
                  <a:lnTo>
                    <a:pt x="275" y="1515"/>
                  </a:lnTo>
                  <a:lnTo>
                    <a:pt x="2516" y="1515"/>
                  </a:lnTo>
                  <a:lnTo>
                    <a:pt x="2516" y="1875"/>
                  </a:lnTo>
                  <a:close/>
                  <a:moveTo>
                    <a:pt x="2516" y="1258"/>
                  </a:moveTo>
                  <a:lnTo>
                    <a:pt x="275" y="1258"/>
                  </a:lnTo>
                  <a:lnTo>
                    <a:pt x="275" y="898"/>
                  </a:lnTo>
                  <a:lnTo>
                    <a:pt x="2516" y="898"/>
                  </a:lnTo>
                  <a:lnTo>
                    <a:pt x="2516" y="1258"/>
                  </a:lnTo>
                  <a:close/>
                  <a:moveTo>
                    <a:pt x="2516" y="636"/>
                  </a:moveTo>
                  <a:lnTo>
                    <a:pt x="275" y="636"/>
                  </a:lnTo>
                  <a:lnTo>
                    <a:pt x="275" y="276"/>
                  </a:lnTo>
                  <a:lnTo>
                    <a:pt x="2516" y="276"/>
                  </a:lnTo>
                  <a:lnTo>
                    <a:pt x="2516" y="6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13"/>
          <p:cNvGrpSpPr/>
          <p:nvPr/>
        </p:nvGrpSpPr>
        <p:grpSpPr>
          <a:xfrm>
            <a:off x="3149124" y="5183367"/>
            <a:ext cx="527423" cy="684477"/>
            <a:chOff x="3073400" y="7754938"/>
            <a:chExt cx="3929063" cy="5099050"/>
          </a:xfrm>
          <a:solidFill>
            <a:schemeClr val="bg1"/>
          </a:solidFill>
        </p:grpSpPr>
        <p:sp>
          <p:nvSpPr>
            <p:cNvPr id="9" name="Freeform 5"/>
            <p:cNvSpPr>
              <a:spLocks noEditPoints="1"/>
            </p:cNvSpPr>
            <p:nvPr/>
          </p:nvSpPr>
          <p:spPr bwMode="auto">
            <a:xfrm>
              <a:off x="3073400" y="7754938"/>
              <a:ext cx="3929063" cy="5099050"/>
            </a:xfrm>
            <a:custGeom>
              <a:avLst/>
              <a:gdLst>
                <a:gd name="T0" fmla="*/ 0 w 1045"/>
                <a:gd name="T1" fmla="*/ 0 h 1357"/>
                <a:gd name="T2" fmla="*/ 0 w 1045"/>
                <a:gd name="T3" fmla="*/ 1357 h 1357"/>
                <a:gd name="T4" fmla="*/ 1045 w 1045"/>
                <a:gd name="T5" fmla="*/ 1357 h 1357"/>
                <a:gd name="T6" fmla="*/ 1045 w 1045"/>
                <a:gd name="T7" fmla="*/ 0 h 1357"/>
                <a:gd name="T8" fmla="*/ 0 w 1045"/>
                <a:gd name="T9" fmla="*/ 0 h 1357"/>
                <a:gd name="T10" fmla="*/ 933 w 1045"/>
                <a:gd name="T11" fmla="*/ 998 h 1357"/>
                <a:gd name="T12" fmla="*/ 863 w 1045"/>
                <a:gd name="T13" fmla="*/ 1064 h 1357"/>
                <a:gd name="T14" fmla="*/ 182 w 1045"/>
                <a:gd name="T15" fmla="*/ 1064 h 1357"/>
                <a:gd name="T16" fmla="*/ 112 w 1045"/>
                <a:gd name="T17" fmla="*/ 998 h 1357"/>
                <a:gd name="T18" fmla="*/ 112 w 1045"/>
                <a:gd name="T19" fmla="*/ 985 h 1357"/>
                <a:gd name="T20" fmla="*/ 182 w 1045"/>
                <a:gd name="T21" fmla="*/ 920 h 1357"/>
                <a:gd name="T22" fmla="*/ 549 w 1045"/>
                <a:gd name="T23" fmla="*/ 920 h 1357"/>
                <a:gd name="T24" fmla="*/ 863 w 1045"/>
                <a:gd name="T25" fmla="*/ 920 h 1357"/>
                <a:gd name="T26" fmla="*/ 933 w 1045"/>
                <a:gd name="T27" fmla="*/ 985 h 1357"/>
                <a:gd name="T28" fmla="*/ 933 w 1045"/>
                <a:gd name="T29" fmla="*/ 998 h 1357"/>
                <a:gd name="T30" fmla="*/ 933 w 1045"/>
                <a:gd name="T31" fmla="*/ 743 h 1357"/>
                <a:gd name="T32" fmla="*/ 863 w 1045"/>
                <a:gd name="T33" fmla="*/ 808 h 1357"/>
                <a:gd name="T34" fmla="*/ 182 w 1045"/>
                <a:gd name="T35" fmla="*/ 808 h 1357"/>
                <a:gd name="T36" fmla="*/ 112 w 1045"/>
                <a:gd name="T37" fmla="*/ 743 h 1357"/>
                <a:gd name="T38" fmla="*/ 112 w 1045"/>
                <a:gd name="T39" fmla="*/ 729 h 1357"/>
                <a:gd name="T40" fmla="*/ 182 w 1045"/>
                <a:gd name="T41" fmla="*/ 664 h 1357"/>
                <a:gd name="T42" fmla="*/ 549 w 1045"/>
                <a:gd name="T43" fmla="*/ 664 h 1357"/>
                <a:gd name="T44" fmla="*/ 863 w 1045"/>
                <a:gd name="T45" fmla="*/ 664 h 1357"/>
                <a:gd name="T46" fmla="*/ 933 w 1045"/>
                <a:gd name="T47" fmla="*/ 729 h 1357"/>
                <a:gd name="T48" fmla="*/ 933 w 1045"/>
                <a:gd name="T49" fmla="*/ 743 h 1357"/>
                <a:gd name="T50" fmla="*/ 933 w 1045"/>
                <a:gd name="T51" fmla="*/ 487 h 1357"/>
                <a:gd name="T52" fmla="*/ 863 w 1045"/>
                <a:gd name="T53" fmla="*/ 553 h 1357"/>
                <a:gd name="T54" fmla="*/ 182 w 1045"/>
                <a:gd name="T55" fmla="*/ 553 h 1357"/>
                <a:gd name="T56" fmla="*/ 112 w 1045"/>
                <a:gd name="T57" fmla="*/ 487 h 1357"/>
                <a:gd name="T58" fmla="*/ 112 w 1045"/>
                <a:gd name="T59" fmla="*/ 474 h 1357"/>
                <a:gd name="T60" fmla="*/ 182 w 1045"/>
                <a:gd name="T61" fmla="*/ 408 h 1357"/>
                <a:gd name="T62" fmla="*/ 549 w 1045"/>
                <a:gd name="T63" fmla="*/ 408 h 1357"/>
                <a:gd name="T64" fmla="*/ 863 w 1045"/>
                <a:gd name="T65" fmla="*/ 408 h 1357"/>
                <a:gd name="T66" fmla="*/ 933 w 1045"/>
                <a:gd name="T67" fmla="*/ 474 h 1357"/>
                <a:gd name="T68" fmla="*/ 933 w 1045"/>
                <a:gd name="T69" fmla="*/ 487 h 1357"/>
                <a:gd name="T70" fmla="*/ 933 w 1045"/>
                <a:gd name="T71" fmla="*/ 231 h 1357"/>
                <a:gd name="T72" fmla="*/ 863 w 1045"/>
                <a:gd name="T73" fmla="*/ 297 h 1357"/>
                <a:gd name="T74" fmla="*/ 182 w 1045"/>
                <a:gd name="T75" fmla="*/ 297 h 1357"/>
                <a:gd name="T76" fmla="*/ 112 w 1045"/>
                <a:gd name="T77" fmla="*/ 231 h 1357"/>
                <a:gd name="T78" fmla="*/ 112 w 1045"/>
                <a:gd name="T79" fmla="*/ 218 h 1357"/>
                <a:gd name="T80" fmla="*/ 182 w 1045"/>
                <a:gd name="T81" fmla="*/ 153 h 1357"/>
                <a:gd name="T82" fmla="*/ 549 w 1045"/>
                <a:gd name="T83" fmla="*/ 153 h 1357"/>
                <a:gd name="T84" fmla="*/ 863 w 1045"/>
                <a:gd name="T85" fmla="*/ 153 h 1357"/>
                <a:gd name="T86" fmla="*/ 933 w 1045"/>
                <a:gd name="T87" fmla="*/ 218 h 1357"/>
                <a:gd name="T88" fmla="*/ 933 w 1045"/>
                <a:gd name="T89" fmla="*/ 231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5" h="1357">
                  <a:moveTo>
                    <a:pt x="0" y="0"/>
                  </a:moveTo>
                  <a:cubicBezTo>
                    <a:pt x="0" y="1357"/>
                    <a:pt x="0" y="1357"/>
                    <a:pt x="0" y="1357"/>
                  </a:cubicBezTo>
                  <a:cubicBezTo>
                    <a:pt x="1045" y="1357"/>
                    <a:pt x="1045" y="1357"/>
                    <a:pt x="1045" y="1357"/>
                  </a:cubicBezTo>
                  <a:cubicBezTo>
                    <a:pt x="1045" y="0"/>
                    <a:pt x="1045" y="0"/>
                    <a:pt x="1045" y="0"/>
                  </a:cubicBezTo>
                  <a:lnTo>
                    <a:pt x="0" y="0"/>
                  </a:lnTo>
                  <a:close/>
                  <a:moveTo>
                    <a:pt x="933" y="998"/>
                  </a:moveTo>
                  <a:cubicBezTo>
                    <a:pt x="933" y="1064"/>
                    <a:pt x="863" y="1064"/>
                    <a:pt x="863" y="1064"/>
                  </a:cubicBezTo>
                  <a:cubicBezTo>
                    <a:pt x="182" y="1064"/>
                    <a:pt x="182" y="1064"/>
                    <a:pt x="182" y="1064"/>
                  </a:cubicBezTo>
                  <a:cubicBezTo>
                    <a:pt x="112" y="1064"/>
                    <a:pt x="112" y="998"/>
                    <a:pt x="112" y="998"/>
                  </a:cubicBezTo>
                  <a:cubicBezTo>
                    <a:pt x="112" y="985"/>
                    <a:pt x="112" y="985"/>
                    <a:pt x="112" y="985"/>
                  </a:cubicBezTo>
                  <a:cubicBezTo>
                    <a:pt x="112" y="920"/>
                    <a:pt x="182" y="920"/>
                    <a:pt x="182" y="920"/>
                  </a:cubicBezTo>
                  <a:cubicBezTo>
                    <a:pt x="549" y="920"/>
                    <a:pt x="549" y="920"/>
                    <a:pt x="549" y="920"/>
                  </a:cubicBezTo>
                  <a:cubicBezTo>
                    <a:pt x="863" y="920"/>
                    <a:pt x="863" y="920"/>
                    <a:pt x="863" y="920"/>
                  </a:cubicBezTo>
                  <a:cubicBezTo>
                    <a:pt x="933" y="920"/>
                    <a:pt x="933" y="985"/>
                    <a:pt x="933" y="985"/>
                  </a:cubicBezTo>
                  <a:lnTo>
                    <a:pt x="933" y="998"/>
                  </a:lnTo>
                  <a:close/>
                  <a:moveTo>
                    <a:pt x="933" y="743"/>
                  </a:moveTo>
                  <a:cubicBezTo>
                    <a:pt x="933" y="808"/>
                    <a:pt x="863" y="808"/>
                    <a:pt x="863" y="808"/>
                  </a:cubicBezTo>
                  <a:cubicBezTo>
                    <a:pt x="182" y="808"/>
                    <a:pt x="182" y="808"/>
                    <a:pt x="182" y="808"/>
                  </a:cubicBezTo>
                  <a:cubicBezTo>
                    <a:pt x="112" y="808"/>
                    <a:pt x="112" y="743"/>
                    <a:pt x="112" y="743"/>
                  </a:cubicBezTo>
                  <a:cubicBezTo>
                    <a:pt x="112" y="729"/>
                    <a:pt x="112" y="729"/>
                    <a:pt x="112" y="729"/>
                  </a:cubicBezTo>
                  <a:cubicBezTo>
                    <a:pt x="112" y="664"/>
                    <a:pt x="182" y="664"/>
                    <a:pt x="182" y="664"/>
                  </a:cubicBezTo>
                  <a:cubicBezTo>
                    <a:pt x="549" y="664"/>
                    <a:pt x="549" y="664"/>
                    <a:pt x="549" y="664"/>
                  </a:cubicBezTo>
                  <a:cubicBezTo>
                    <a:pt x="863" y="664"/>
                    <a:pt x="863" y="664"/>
                    <a:pt x="863" y="664"/>
                  </a:cubicBezTo>
                  <a:cubicBezTo>
                    <a:pt x="933" y="664"/>
                    <a:pt x="933" y="729"/>
                    <a:pt x="933" y="729"/>
                  </a:cubicBezTo>
                  <a:lnTo>
                    <a:pt x="933" y="743"/>
                  </a:lnTo>
                  <a:close/>
                  <a:moveTo>
                    <a:pt x="933" y="487"/>
                  </a:moveTo>
                  <a:cubicBezTo>
                    <a:pt x="933" y="553"/>
                    <a:pt x="863" y="553"/>
                    <a:pt x="863" y="553"/>
                  </a:cubicBezTo>
                  <a:cubicBezTo>
                    <a:pt x="182" y="553"/>
                    <a:pt x="182" y="553"/>
                    <a:pt x="182" y="553"/>
                  </a:cubicBezTo>
                  <a:cubicBezTo>
                    <a:pt x="112" y="553"/>
                    <a:pt x="112" y="487"/>
                    <a:pt x="112" y="487"/>
                  </a:cubicBezTo>
                  <a:cubicBezTo>
                    <a:pt x="112" y="474"/>
                    <a:pt x="112" y="474"/>
                    <a:pt x="112" y="474"/>
                  </a:cubicBezTo>
                  <a:cubicBezTo>
                    <a:pt x="112" y="408"/>
                    <a:pt x="182" y="408"/>
                    <a:pt x="182" y="408"/>
                  </a:cubicBezTo>
                  <a:cubicBezTo>
                    <a:pt x="549" y="408"/>
                    <a:pt x="549" y="408"/>
                    <a:pt x="549" y="408"/>
                  </a:cubicBezTo>
                  <a:cubicBezTo>
                    <a:pt x="863" y="408"/>
                    <a:pt x="863" y="408"/>
                    <a:pt x="863" y="408"/>
                  </a:cubicBezTo>
                  <a:cubicBezTo>
                    <a:pt x="933" y="408"/>
                    <a:pt x="933" y="474"/>
                    <a:pt x="933" y="474"/>
                  </a:cubicBezTo>
                  <a:lnTo>
                    <a:pt x="933" y="487"/>
                  </a:lnTo>
                  <a:close/>
                  <a:moveTo>
                    <a:pt x="933" y="231"/>
                  </a:moveTo>
                  <a:cubicBezTo>
                    <a:pt x="933" y="297"/>
                    <a:pt x="863" y="297"/>
                    <a:pt x="863" y="297"/>
                  </a:cubicBezTo>
                  <a:cubicBezTo>
                    <a:pt x="182" y="297"/>
                    <a:pt x="182" y="297"/>
                    <a:pt x="182" y="297"/>
                  </a:cubicBezTo>
                  <a:cubicBezTo>
                    <a:pt x="112" y="297"/>
                    <a:pt x="112" y="231"/>
                    <a:pt x="112" y="231"/>
                  </a:cubicBezTo>
                  <a:cubicBezTo>
                    <a:pt x="112" y="218"/>
                    <a:pt x="112" y="218"/>
                    <a:pt x="112" y="218"/>
                  </a:cubicBezTo>
                  <a:cubicBezTo>
                    <a:pt x="112" y="153"/>
                    <a:pt x="182" y="153"/>
                    <a:pt x="182" y="153"/>
                  </a:cubicBezTo>
                  <a:cubicBezTo>
                    <a:pt x="549" y="153"/>
                    <a:pt x="549" y="153"/>
                    <a:pt x="549" y="153"/>
                  </a:cubicBezTo>
                  <a:cubicBezTo>
                    <a:pt x="863" y="153"/>
                    <a:pt x="863" y="153"/>
                    <a:pt x="863" y="153"/>
                  </a:cubicBezTo>
                  <a:cubicBezTo>
                    <a:pt x="933" y="153"/>
                    <a:pt x="933" y="218"/>
                    <a:pt x="933" y="218"/>
                  </a:cubicBezTo>
                  <a:lnTo>
                    <a:pt x="933"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Oval 6"/>
            <p:cNvSpPr>
              <a:spLocks noChangeArrowheads="1"/>
            </p:cNvSpPr>
            <p:nvPr/>
          </p:nvSpPr>
          <p:spPr bwMode="auto">
            <a:xfrm>
              <a:off x="6111875" y="844232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7"/>
            <p:cNvSpPr>
              <a:spLocks noChangeArrowheads="1"/>
            </p:cNvSpPr>
            <p:nvPr/>
          </p:nvSpPr>
          <p:spPr bwMode="auto">
            <a:xfrm>
              <a:off x="6111875" y="940435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8"/>
            <p:cNvSpPr>
              <a:spLocks noChangeArrowheads="1"/>
            </p:cNvSpPr>
            <p:nvPr/>
          </p:nvSpPr>
          <p:spPr bwMode="auto">
            <a:xfrm>
              <a:off x="6111875" y="1036637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Oval 9"/>
            <p:cNvSpPr>
              <a:spLocks noChangeArrowheads="1"/>
            </p:cNvSpPr>
            <p:nvPr/>
          </p:nvSpPr>
          <p:spPr bwMode="auto">
            <a:xfrm>
              <a:off x="6111875" y="1132840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p:cNvGrpSpPr/>
          <p:nvPr/>
        </p:nvGrpSpPr>
        <p:grpSpPr>
          <a:xfrm>
            <a:off x="3834924" y="5183367"/>
            <a:ext cx="527423" cy="684477"/>
            <a:chOff x="3073400" y="7754938"/>
            <a:chExt cx="3929063" cy="5099050"/>
          </a:xfrm>
          <a:solidFill>
            <a:schemeClr val="bg1"/>
          </a:solidFill>
        </p:grpSpPr>
        <p:sp>
          <p:nvSpPr>
            <p:cNvPr id="94" name="Freeform 5"/>
            <p:cNvSpPr>
              <a:spLocks noEditPoints="1"/>
            </p:cNvSpPr>
            <p:nvPr/>
          </p:nvSpPr>
          <p:spPr bwMode="auto">
            <a:xfrm>
              <a:off x="3073400" y="7754938"/>
              <a:ext cx="3929063" cy="5099050"/>
            </a:xfrm>
            <a:custGeom>
              <a:avLst/>
              <a:gdLst>
                <a:gd name="T0" fmla="*/ 0 w 1045"/>
                <a:gd name="T1" fmla="*/ 0 h 1357"/>
                <a:gd name="T2" fmla="*/ 0 w 1045"/>
                <a:gd name="T3" fmla="*/ 1357 h 1357"/>
                <a:gd name="T4" fmla="*/ 1045 w 1045"/>
                <a:gd name="T5" fmla="*/ 1357 h 1357"/>
                <a:gd name="T6" fmla="*/ 1045 w 1045"/>
                <a:gd name="T7" fmla="*/ 0 h 1357"/>
                <a:gd name="T8" fmla="*/ 0 w 1045"/>
                <a:gd name="T9" fmla="*/ 0 h 1357"/>
                <a:gd name="T10" fmla="*/ 933 w 1045"/>
                <a:gd name="T11" fmla="*/ 998 h 1357"/>
                <a:gd name="T12" fmla="*/ 863 w 1045"/>
                <a:gd name="T13" fmla="*/ 1064 h 1357"/>
                <a:gd name="T14" fmla="*/ 182 w 1045"/>
                <a:gd name="T15" fmla="*/ 1064 h 1357"/>
                <a:gd name="T16" fmla="*/ 112 w 1045"/>
                <a:gd name="T17" fmla="*/ 998 h 1357"/>
                <a:gd name="T18" fmla="*/ 112 w 1045"/>
                <a:gd name="T19" fmla="*/ 985 h 1357"/>
                <a:gd name="T20" fmla="*/ 182 w 1045"/>
                <a:gd name="T21" fmla="*/ 920 h 1357"/>
                <a:gd name="T22" fmla="*/ 549 w 1045"/>
                <a:gd name="T23" fmla="*/ 920 h 1357"/>
                <a:gd name="T24" fmla="*/ 863 w 1045"/>
                <a:gd name="T25" fmla="*/ 920 h 1357"/>
                <a:gd name="T26" fmla="*/ 933 w 1045"/>
                <a:gd name="T27" fmla="*/ 985 h 1357"/>
                <a:gd name="T28" fmla="*/ 933 w 1045"/>
                <a:gd name="T29" fmla="*/ 998 h 1357"/>
                <a:gd name="T30" fmla="*/ 933 w 1045"/>
                <a:gd name="T31" fmla="*/ 743 h 1357"/>
                <a:gd name="T32" fmla="*/ 863 w 1045"/>
                <a:gd name="T33" fmla="*/ 808 h 1357"/>
                <a:gd name="T34" fmla="*/ 182 w 1045"/>
                <a:gd name="T35" fmla="*/ 808 h 1357"/>
                <a:gd name="T36" fmla="*/ 112 w 1045"/>
                <a:gd name="T37" fmla="*/ 743 h 1357"/>
                <a:gd name="T38" fmla="*/ 112 w 1045"/>
                <a:gd name="T39" fmla="*/ 729 h 1357"/>
                <a:gd name="T40" fmla="*/ 182 w 1045"/>
                <a:gd name="T41" fmla="*/ 664 h 1357"/>
                <a:gd name="T42" fmla="*/ 549 w 1045"/>
                <a:gd name="T43" fmla="*/ 664 h 1357"/>
                <a:gd name="T44" fmla="*/ 863 w 1045"/>
                <a:gd name="T45" fmla="*/ 664 h 1357"/>
                <a:gd name="T46" fmla="*/ 933 w 1045"/>
                <a:gd name="T47" fmla="*/ 729 h 1357"/>
                <a:gd name="T48" fmla="*/ 933 w 1045"/>
                <a:gd name="T49" fmla="*/ 743 h 1357"/>
                <a:gd name="T50" fmla="*/ 933 w 1045"/>
                <a:gd name="T51" fmla="*/ 487 h 1357"/>
                <a:gd name="T52" fmla="*/ 863 w 1045"/>
                <a:gd name="T53" fmla="*/ 553 h 1357"/>
                <a:gd name="T54" fmla="*/ 182 w 1045"/>
                <a:gd name="T55" fmla="*/ 553 h 1357"/>
                <a:gd name="T56" fmla="*/ 112 w 1045"/>
                <a:gd name="T57" fmla="*/ 487 h 1357"/>
                <a:gd name="T58" fmla="*/ 112 w 1045"/>
                <a:gd name="T59" fmla="*/ 474 h 1357"/>
                <a:gd name="T60" fmla="*/ 182 w 1045"/>
                <a:gd name="T61" fmla="*/ 408 h 1357"/>
                <a:gd name="T62" fmla="*/ 549 w 1045"/>
                <a:gd name="T63" fmla="*/ 408 h 1357"/>
                <a:gd name="T64" fmla="*/ 863 w 1045"/>
                <a:gd name="T65" fmla="*/ 408 h 1357"/>
                <a:gd name="T66" fmla="*/ 933 w 1045"/>
                <a:gd name="T67" fmla="*/ 474 h 1357"/>
                <a:gd name="T68" fmla="*/ 933 w 1045"/>
                <a:gd name="T69" fmla="*/ 487 h 1357"/>
                <a:gd name="T70" fmla="*/ 933 w 1045"/>
                <a:gd name="T71" fmla="*/ 231 h 1357"/>
                <a:gd name="T72" fmla="*/ 863 w 1045"/>
                <a:gd name="T73" fmla="*/ 297 h 1357"/>
                <a:gd name="T74" fmla="*/ 182 w 1045"/>
                <a:gd name="T75" fmla="*/ 297 h 1357"/>
                <a:gd name="T76" fmla="*/ 112 w 1045"/>
                <a:gd name="T77" fmla="*/ 231 h 1357"/>
                <a:gd name="T78" fmla="*/ 112 w 1045"/>
                <a:gd name="T79" fmla="*/ 218 h 1357"/>
                <a:gd name="T80" fmla="*/ 182 w 1045"/>
                <a:gd name="T81" fmla="*/ 153 h 1357"/>
                <a:gd name="T82" fmla="*/ 549 w 1045"/>
                <a:gd name="T83" fmla="*/ 153 h 1357"/>
                <a:gd name="T84" fmla="*/ 863 w 1045"/>
                <a:gd name="T85" fmla="*/ 153 h 1357"/>
                <a:gd name="T86" fmla="*/ 933 w 1045"/>
                <a:gd name="T87" fmla="*/ 218 h 1357"/>
                <a:gd name="T88" fmla="*/ 933 w 1045"/>
                <a:gd name="T89" fmla="*/ 231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5" h="1357">
                  <a:moveTo>
                    <a:pt x="0" y="0"/>
                  </a:moveTo>
                  <a:cubicBezTo>
                    <a:pt x="0" y="1357"/>
                    <a:pt x="0" y="1357"/>
                    <a:pt x="0" y="1357"/>
                  </a:cubicBezTo>
                  <a:cubicBezTo>
                    <a:pt x="1045" y="1357"/>
                    <a:pt x="1045" y="1357"/>
                    <a:pt x="1045" y="1357"/>
                  </a:cubicBezTo>
                  <a:cubicBezTo>
                    <a:pt x="1045" y="0"/>
                    <a:pt x="1045" y="0"/>
                    <a:pt x="1045" y="0"/>
                  </a:cubicBezTo>
                  <a:lnTo>
                    <a:pt x="0" y="0"/>
                  </a:lnTo>
                  <a:close/>
                  <a:moveTo>
                    <a:pt x="933" y="998"/>
                  </a:moveTo>
                  <a:cubicBezTo>
                    <a:pt x="933" y="1064"/>
                    <a:pt x="863" y="1064"/>
                    <a:pt x="863" y="1064"/>
                  </a:cubicBezTo>
                  <a:cubicBezTo>
                    <a:pt x="182" y="1064"/>
                    <a:pt x="182" y="1064"/>
                    <a:pt x="182" y="1064"/>
                  </a:cubicBezTo>
                  <a:cubicBezTo>
                    <a:pt x="112" y="1064"/>
                    <a:pt x="112" y="998"/>
                    <a:pt x="112" y="998"/>
                  </a:cubicBezTo>
                  <a:cubicBezTo>
                    <a:pt x="112" y="985"/>
                    <a:pt x="112" y="985"/>
                    <a:pt x="112" y="985"/>
                  </a:cubicBezTo>
                  <a:cubicBezTo>
                    <a:pt x="112" y="920"/>
                    <a:pt x="182" y="920"/>
                    <a:pt x="182" y="920"/>
                  </a:cubicBezTo>
                  <a:cubicBezTo>
                    <a:pt x="549" y="920"/>
                    <a:pt x="549" y="920"/>
                    <a:pt x="549" y="920"/>
                  </a:cubicBezTo>
                  <a:cubicBezTo>
                    <a:pt x="863" y="920"/>
                    <a:pt x="863" y="920"/>
                    <a:pt x="863" y="920"/>
                  </a:cubicBezTo>
                  <a:cubicBezTo>
                    <a:pt x="933" y="920"/>
                    <a:pt x="933" y="985"/>
                    <a:pt x="933" y="985"/>
                  </a:cubicBezTo>
                  <a:lnTo>
                    <a:pt x="933" y="998"/>
                  </a:lnTo>
                  <a:close/>
                  <a:moveTo>
                    <a:pt x="933" y="743"/>
                  </a:moveTo>
                  <a:cubicBezTo>
                    <a:pt x="933" y="808"/>
                    <a:pt x="863" y="808"/>
                    <a:pt x="863" y="808"/>
                  </a:cubicBezTo>
                  <a:cubicBezTo>
                    <a:pt x="182" y="808"/>
                    <a:pt x="182" y="808"/>
                    <a:pt x="182" y="808"/>
                  </a:cubicBezTo>
                  <a:cubicBezTo>
                    <a:pt x="112" y="808"/>
                    <a:pt x="112" y="743"/>
                    <a:pt x="112" y="743"/>
                  </a:cubicBezTo>
                  <a:cubicBezTo>
                    <a:pt x="112" y="729"/>
                    <a:pt x="112" y="729"/>
                    <a:pt x="112" y="729"/>
                  </a:cubicBezTo>
                  <a:cubicBezTo>
                    <a:pt x="112" y="664"/>
                    <a:pt x="182" y="664"/>
                    <a:pt x="182" y="664"/>
                  </a:cubicBezTo>
                  <a:cubicBezTo>
                    <a:pt x="549" y="664"/>
                    <a:pt x="549" y="664"/>
                    <a:pt x="549" y="664"/>
                  </a:cubicBezTo>
                  <a:cubicBezTo>
                    <a:pt x="863" y="664"/>
                    <a:pt x="863" y="664"/>
                    <a:pt x="863" y="664"/>
                  </a:cubicBezTo>
                  <a:cubicBezTo>
                    <a:pt x="933" y="664"/>
                    <a:pt x="933" y="729"/>
                    <a:pt x="933" y="729"/>
                  </a:cubicBezTo>
                  <a:lnTo>
                    <a:pt x="933" y="743"/>
                  </a:lnTo>
                  <a:close/>
                  <a:moveTo>
                    <a:pt x="933" y="487"/>
                  </a:moveTo>
                  <a:cubicBezTo>
                    <a:pt x="933" y="553"/>
                    <a:pt x="863" y="553"/>
                    <a:pt x="863" y="553"/>
                  </a:cubicBezTo>
                  <a:cubicBezTo>
                    <a:pt x="182" y="553"/>
                    <a:pt x="182" y="553"/>
                    <a:pt x="182" y="553"/>
                  </a:cubicBezTo>
                  <a:cubicBezTo>
                    <a:pt x="112" y="553"/>
                    <a:pt x="112" y="487"/>
                    <a:pt x="112" y="487"/>
                  </a:cubicBezTo>
                  <a:cubicBezTo>
                    <a:pt x="112" y="474"/>
                    <a:pt x="112" y="474"/>
                    <a:pt x="112" y="474"/>
                  </a:cubicBezTo>
                  <a:cubicBezTo>
                    <a:pt x="112" y="408"/>
                    <a:pt x="182" y="408"/>
                    <a:pt x="182" y="408"/>
                  </a:cubicBezTo>
                  <a:cubicBezTo>
                    <a:pt x="549" y="408"/>
                    <a:pt x="549" y="408"/>
                    <a:pt x="549" y="408"/>
                  </a:cubicBezTo>
                  <a:cubicBezTo>
                    <a:pt x="863" y="408"/>
                    <a:pt x="863" y="408"/>
                    <a:pt x="863" y="408"/>
                  </a:cubicBezTo>
                  <a:cubicBezTo>
                    <a:pt x="933" y="408"/>
                    <a:pt x="933" y="474"/>
                    <a:pt x="933" y="474"/>
                  </a:cubicBezTo>
                  <a:lnTo>
                    <a:pt x="933" y="487"/>
                  </a:lnTo>
                  <a:close/>
                  <a:moveTo>
                    <a:pt x="933" y="231"/>
                  </a:moveTo>
                  <a:cubicBezTo>
                    <a:pt x="933" y="297"/>
                    <a:pt x="863" y="297"/>
                    <a:pt x="863" y="297"/>
                  </a:cubicBezTo>
                  <a:cubicBezTo>
                    <a:pt x="182" y="297"/>
                    <a:pt x="182" y="297"/>
                    <a:pt x="182" y="297"/>
                  </a:cubicBezTo>
                  <a:cubicBezTo>
                    <a:pt x="112" y="297"/>
                    <a:pt x="112" y="231"/>
                    <a:pt x="112" y="231"/>
                  </a:cubicBezTo>
                  <a:cubicBezTo>
                    <a:pt x="112" y="218"/>
                    <a:pt x="112" y="218"/>
                    <a:pt x="112" y="218"/>
                  </a:cubicBezTo>
                  <a:cubicBezTo>
                    <a:pt x="112" y="153"/>
                    <a:pt x="182" y="153"/>
                    <a:pt x="182" y="153"/>
                  </a:cubicBezTo>
                  <a:cubicBezTo>
                    <a:pt x="549" y="153"/>
                    <a:pt x="549" y="153"/>
                    <a:pt x="549" y="153"/>
                  </a:cubicBezTo>
                  <a:cubicBezTo>
                    <a:pt x="863" y="153"/>
                    <a:pt x="863" y="153"/>
                    <a:pt x="863" y="153"/>
                  </a:cubicBezTo>
                  <a:cubicBezTo>
                    <a:pt x="933" y="153"/>
                    <a:pt x="933" y="218"/>
                    <a:pt x="933" y="218"/>
                  </a:cubicBezTo>
                  <a:lnTo>
                    <a:pt x="933"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6"/>
            <p:cNvSpPr>
              <a:spLocks noChangeArrowheads="1"/>
            </p:cNvSpPr>
            <p:nvPr/>
          </p:nvSpPr>
          <p:spPr bwMode="auto">
            <a:xfrm>
              <a:off x="6111875" y="844232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7"/>
            <p:cNvSpPr>
              <a:spLocks noChangeArrowheads="1"/>
            </p:cNvSpPr>
            <p:nvPr/>
          </p:nvSpPr>
          <p:spPr bwMode="auto">
            <a:xfrm>
              <a:off x="6111875" y="940435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8"/>
            <p:cNvSpPr>
              <a:spLocks noChangeArrowheads="1"/>
            </p:cNvSpPr>
            <p:nvPr/>
          </p:nvSpPr>
          <p:spPr bwMode="auto">
            <a:xfrm>
              <a:off x="6111875" y="1036637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Oval 9"/>
            <p:cNvSpPr>
              <a:spLocks noChangeArrowheads="1"/>
            </p:cNvSpPr>
            <p:nvPr/>
          </p:nvSpPr>
          <p:spPr bwMode="auto">
            <a:xfrm>
              <a:off x="6111875" y="1132840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 name="Group 114"/>
          <p:cNvGrpSpPr/>
          <p:nvPr/>
        </p:nvGrpSpPr>
        <p:grpSpPr>
          <a:xfrm>
            <a:off x="4501674" y="5183367"/>
            <a:ext cx="527423" cy="684477"/>
            <a:chOff x="3073400" y="7754938"/>
            <a:chExt cx="3929063" cy="5099050"/>
          </a:xfrm>
          <a:solidFill>
            <a:schemeClr val="bg1"/>
          </a:solidFill>
        </p:grpSpPr>
        <p:sp>
          <p:nvSpPr>
            <p:cNvPr id="119" name="Freeform 5"/>
            <p:cNvSpPr>
              <a:spLocks noEditPoints="1"/>
            </p:cNvSpPr>
            <p:nvPr/>
          </p:nvSpPr>
          <p:spPr bwMode="auto">
            <a:xfrm>
              <a:off x="3073400" y="7754938"/>
              <a:ext cx="3929063" cy="5099050"/>
            </a:xfrm>
            <a:custGeom>
              <a:avLst/>
              <a:gdLst>
                <a:gd name="T0" fmla="*/ 0 w 1045"/>
                <a:gd name="T1" fmla="*/ 0 h 1357"/>
                <a:gd name="T2" fmla="*/ 0 w 1045"/>
                <a:gd name="T3" fmla="*/ 1357 h 1357"/>
                <a:gd name="T4" fmla="*/ 1045 w 1045"/>
                <a:gd name="T5" fmla="*/ 1357 h 1357"/>
                <a:gd name="T6" fmla="*/ 1045 w 1045"/>
                <a:gd name="T7" fmla="*/ 0 h 1357"/>
                <a:gd name="T8" fmla="*/ 0 w 1045"/>
                <a:gd name="T9" fmla="*/ 0 h 1357"/>
                <a:gd name="T10" fmla="*/ 933 w 1045"/>
                <a:gd name="T11" fmla="*/ 998 h 1357"/>
                <a:gd name="T12" fmla="*/ 863 w 1045"/>
                <a:gd name="T13" fmla="*/ 1064 h 1357"/>
                <a:gd name="T14" fmla="*/ 182 w 1045"/>
                <a:gd name="T15" fmla="*/ 1064 h 1357"/>
                <a:gd name="T16" fmla="*/ 112 w 1045"/>
                <a:gd name="T17" fmla="*/ 998 h 1357"/>
                <a:gd name="T18" fmla="*/ 112 w 1045"/>
                <a:gd name="T19" fmla="*/ 985 h 1357"/>
                <a:gd name="T20" fmla="*/ 182 w 1045"/>
                <a:gd name="T21" fmla="*/ 920 h 1357"/>
                <a:gd name="T22" fmla="*/ 549 w 1045"/>
                <a:gd name="T23" fmla="*/ 920 h 1357"/>
                <a:gd name="T24" fmla="*/ 863 w 1045"/>
                <a:gd name="T25" fmla="*/ 920 h 1357"/>
                <a:gd name="T26" fmla="*/ 933 w 1045"/>
                <a:gd name="T27" fmla="*/ 985 h 1357"/>
                <a:gd name="T28" fmla="*/ 933 w 1045"/>
                <a:gd name="T29" fmla="*/ 998 h 1357"/>
                <a:gd name="T30" fmla="*/ 933 w 1045"/>
                <a:gd name="T31" fmla="*/ 743 h 1357"/>
                <a:gd name="T32" fmla="*/ 863 w 1045"/>
                <a:gd name="T33" fmla="*/ 808 h 1357"/>
                <a:gd name="T34" fmla="*/ 182 w 1045"/>
                <a:gd name="T35" fmla="*/ 808 h 1357"/>
                <a:gd name="T36" fmla="*/ 112 w 1045"/>
                <a:gd name="T37" fmla="*/ 743 h 1357"/>
                <a:gd name="T38" fmla="*/ 112 w 1045"/>
                <a:gd name="T39" fmla="*/ 729 h 1357"/>
                <a:gd name="T40" fmla="*/ 182 w 1045"/>
                <a:gd name="T41" fmla="*/ 664 h 1357"/>
                <a:gd name="T42" fmla="*/ 549 w 1045"/>
                <a:gd name="T43" fmla="*/ 664 h 1357"/>
                <a:gd name="T44" fmla="*/ 863 w 1045"/>
                <a:gd name="T45" fmla="*/ 664 h 1357"/>
                <a:gd name="T46" fmla="*/ 933 w 1045"/>
                <a:gd name="T47" fmla="*/ 729 h 1357"/>
                <a:gd name="T48" fmla="*/ 933 w 1045"/>
                <a:gd name="T49" fmla="*/ 743 h 1357"/>
                <a:gd name="T50" fmla="*/ 933 w 1045"/>
                <a:gd name="T51" fmla="*/ 487 h 1357"/>
                <a:gd name="T52" fmla="*/ 863 w 1045"/>
                <a:gd name="T53" fmla="*/ 553 h 1357"/>
                <a:gd name="T54" fmla="*/ 182 w 1045"/>
                <a:gd name="T55" fmla="*/ 553 h 1357"/>
                <a:gd name="T56" fmla="*/ 112 w 1045"/>
                <a:gd name="T57" fmla="*/ 487 h 1357"/>
                <a:gd name="T58" fmla="*/ 112 w 1045"/>
                <a:gd name="T59" fmla="*/ 474 h 1357"/>
                <a:gd name="T60" fmla="*/ 182 w 1045"/>
                <a:gd name="T61" fmla="*/ 408 h 1357"/>
                <a:gd name="T62" fmla="*/ 549 w 1045"/>
                <a:gd name="T63" fmla="*/ 408 h 1357"/>
                <a:gd name="T64" fmla="*/ 863 w 1045"/>
                <a:gd name="T65" fmla="*/ 408 h 1357"/>
                <a:gd name="T66" fmla="*/ 933 w 1045"/>
                <a:gd name="T67" fmla="*/ 474 h 1357"/>
                <a:gd name="T68" fmla="*/ 933 w 1045"/>
                <a:gd name="T69" fmla="*/ 487 h 1357"/>
                <a:gd name="T70" fmla="*/ 933 w 1045"/>
                <a:gd name="T71" fmla="*/ 231 h 1357"/>
                <a:gd name="T72" fmla="*/ 863 w 1045"/>
                <a:gd name="T73" fmla="*/ 297 h 1357"/>
                <a:gd name="T74" fmla="*/ 182 w 1045"/>
                <a:gd name="T75" fmla="*/ 297 h 1357"/>
                <a:gd name="T76" fmla="*/ 112 w 1045"/>
                <a:gd name="T77" fmla="*/ 231 h 1357"/>
                <a:gd name="T78" fmla="*/ 112 w 1045"/>
                <a:gd name="T79" fmla="*/ 218 h 1357"/>
                <a:gd name="T80" fmla="*/ 182 w 1045"/>
                <a:gd name="T81" fmla="*/ 153 h 1357"/>
                <a:gd name="T82" fmla="*/ 549 w 1045"/>
                <a:gd name="T83" fmla="*/ 153 h 1357"/>
                <a:gd name="T84" fmla="*/ 863 w 1045"/>
                <a:gd name="T85" fmla="*/ 153 h 1357"/>
                <a:gd name="T86" fmla="*/ 933 w 1045"/>
                <a:gd name="T87" fmla="*/ 218 h 1357"/>
                <a:gd name="T88" fmla="*/ 933 w 1045"/>
                <a:gd name="T89" fmla="*/ 231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5" h="1357">
                  <a:moveTo>
                    <a:pt x="0" y="0"/>
                  </a:moveTo>
                  <a:cubicBezTo>
                    <a:pt x="0" y="1357"/>
                    <a:pt x="0" y="1357"/>
                    <a:pt x="0" y="1357"/>
                  </a:cubicBezTo>
                  <a:cubicBezTo>
                    <a:pt x="1045" y="1357"/>
                    <a:pt x="1045" y="1357"/>
                    <a:pt x="1045" y="1357"/>
                  </a:cubicBezTo>
                  <a:cubicBezTo>
                    <a:pt x="1045" y="0"/>
                    <a:pt x="1045" y="0"/>
                    <a:pt x="1045" y="0"/>
                  </a:cubicBezTo>
                  <a:lnTo>
                    <a:pt x="0" y="0"/>
                  </a:lnTo>
                  <a:close/>
                  <a:moveTo>
                    <a:pt x="933" y="998"/>
                  </a:moveTo>
                  <a:cubicBezTo>
                    <a:pt x="933" y="1064"/>
                    <a:pt x="863" y="1064"/>
                    <a:pt x="863" y="1064"/>
                  </a:cubicBezTo>
                  <a:cubicBezTo>
                    <a:pt x="182" y="1064"/>
                    <a:pt x="182" y="1064"/>
                    <a:pt x="182" y="1064"/>
                  </a:cubicBezTo>
                  <a:cubicBezTo>
                    <a:pt x="112" y="1064"/>
                    <a:pt x="112" y="998"/>
                    <a:pt x="112" y="998"/>
                  </a:cubicBezTo>
                  <a:cubicBezTo>
                    <a:pt x="112" y="985"/>
                    <a:pt x="112" y="985"/>
                    <a:pt x="112" y="985"/>
                  </a:cubicBezTo>
                  <a:cubicBezTo>
                    <a:pt x="112" y="920"/>
                    <a:pt x="182" y="920"/>
                    <a:pt x="182" y="920"/>
                  </a:cubicBezTo>
                  <a:cubicBezTo>
                    <a:pt x="549" y="920"/>
                    <a:pt x="549" y="920"/>
                    <a:pt x="549" y="920"/>
                  </a:cubicBezTo>
                  <a:cubicBezTo>
                    <a:pt x="863" y="920"/>
                    <a:pt x="863" y="920"/>
                    <a:pt x="863" y="920"/>
                  </a:cubicBezTo>
                  <a:cubicBezTo>
                    <a:pt x="933" y="920"/>
                    <a:pt x="933" y="985"/>
                    <a:pt x="933" y="985"/>
                  </a:cubicBezTo>
                  <a:lnTo>
                    <a:pt x="933" y="998"/>
                  </a:lnTo>
                  <a:close/>
                  <a:moveTo>
                    <a:pt x="933" y="743"/>
                  </a:moveTo>
                  <a:cubicBezTo>
                    <a:pt x="933" y="808"/>
                    <a:pt x="863" y="808"/>
                    <a:pt x="863" y="808"/>
                  </a:cubicBezTo>
                  <a:cubicBezTo>
                    <a:pt x="182" y="808"/>
                    <a:pt x="182" y="808"/>
                    <a:pt x="182" y="808"/>
                  </a:cubicBezTo>
                  <a:cubicBezTo>
                    <a:pt x="112" y="808"/>
                    <a:pt x="112" y="743"/>
                    <a:pt x="112" y="743"/>
                  </a:cubicBezTo>
                  <a:cubicBezTo>
                    <a:pt x="112" y="729"/>
                    <a:pt x="112" y="729"/>
                    <a:pt x="112" y="729"/>
                  </a:cubicBezTo>
                  <a:cubicBezTo>
                    <a:pt x="112" y="664"/>
                    <a:pt x="182" y="664"/>
                    <a:pt x="182" y="664"/>
                  </a:cubicBezTo>
                  <a:cubicBezTo>
                    <a:pt x="549" y="664"/>
                    <a:pt x="549" y="664"/>
                    <a:pt x="549" y="664"/>
                  </a:cubicBezTo>
                  <a:cubicBezTo>
                    <a:pt x="863" y="664"/>
                    <a:pt x="863" y="664"/>
                    <a:pt x="863" y="664"/>
                  </a:cubicBezTo>
                  <a:cubicBezTo>
                    <a:pt x="933" y="664"/>
                    <a:pt x="933" y="729"/>
                    <a:pt x="933" y="729"/>
                  </a:cubicBezTo>
                  <a:lnTo>
                    <a:pt x="933" y="743"/>
                  </a:lnTo>
                  <a:close/>
                  <a:moveTo>
                    <a:pt x="933" y="487"/>
                  </a:moveTo>
                  <a:cubicBezTo>
                    <a:pt x="933" y="553"/>
                    <a:pt x="863" y="553"/>
                    <a:pt x="863" y="553"/>
                  </a:cubicBezTo>
                  <a:cubicBezTo>
                    <a:pt x="182" y="553"/>
                    <a:pt x="182" y="553"/>
                    <a:pt x="182" y="553"/>
                  </a:cubicBezTo>
                  <a:cubicBezTo>
                    <a:pt x="112" y="553"/>
                    <a:pt x="112" y="487"/>
                    <a:pt x="112" y="487"/>
                  </a:cubicBezTo>
                  <a:cubicBezTo>
                    <a:pt x="112" y="474"/>
                    <a:pt x="112" y="474"/>
                    <a:pt x="112" y="474"/>
                  </a:cubicBezTo>
                  <a:cubicBezTo>
                    <a:pt x="112" y="408"/>
                    <a:pt x="182" y="408"/>
                    <a:pt x="182" y="408"/>
                  </a:cubicBezTo>
                  <a:cubicBezTo>
                    <a:pt x="549" y="408"/>
                    <a:pt x="549" y="408"/>
                    <a:pt x="549" y="408"/>
                  </a:cubicBezTo>
                  <a:cubicBezTo>
                    <a:pt x="863" y="408"/>
                    <a:pt x="863" y="408"/>
                    <a:pt x="863" y="408"/>
                  </a:cubicBezTo>
                  <a:cubicBezTo>
                    <a:pt x="933" y="408"/>
                    <a:pt x="933" y="474"/>
                    <a:pt x="933" y="474"/>
                  </a:cubicBezTo>
                  <a:lnTo>
                    <a:pt x="933" y="487"/>
                  </a:lnTo>
                  <a:close/>
                  <a:moveTo>
                    <a:pt x="933" y="231"/>
                  </a:moveTo>
                  <a:cubicBezTo>
                    <a:pt x="933" y="297"/>
                    <a:pt x="863" y="297"/>
                    <a:pt x="863" y="297"/>
                  </a:cubicBezTo>
                  <a:cubicBezTo>
                    <a:pt x="182" y="297"/>
                    <a:pt x="182" y="297"/>
                    <a:pt x="182" y="297"/>
                  </a:cubicBezTo>
                  <a:cubicBezTo>
                    <a:pt x="112" y="297"/>
                    <a:pt x="112" y="231"/>
                    <a:pt x="112" y="231"/>
                  </a:cubicBezTo>
                  <a:cubicBezTo>
                    <a:pt x="112" y="218"/>
                    <a:pt x="112" y="218"/>
                    <a:pt x="112" y="218"/>
                  </a:cubicBezTo>
                  <a:cubicBezTo>
                    <a:pt x="112" y="153"/>
                    <a:pt x="182" y="153"/>
                    <a:pt x="182" y="153"/>
                  </a:cubicBezTo>
                  <a:cubicBezTo>
                    <a:pt x="549" y="153"/>
                    <a:pt x="549" y="153"/>
                    <a:pt x="549" y="153"/>
                  </a:cubicBezTo>
                  <a:cubicBezTo>
                    <a:pt x="863" y="153"/>
                    <a:pt x="863" y="153"/>
                    <a:pt x="863" y="153"/>
                  </a:cubicBezTo>
                  <a:cubicBezTo>
                    <a:pt x="933" y="153"/>
                    <a:pt x="933" y="218"/>
                    <a:pt x="933" y="218"/>
                  </a:cubicBezTo>
                  <a:lnTo>
                    <a:pt x="933"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Oval 6"/>
            <p:cNvSpPr>
              <a:spLocks noChangeArrowheads="1"/>
            </p:cNvSpPr>
            <p:nvPr/>
          </p:nvSpPr>
          <p:spPr bwMode="auto">
            <a:xfrm>
              <a:off x="6111875" y="844232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Oval 7"/>
            <p:cNvSpPr>
              <a:spLocks noChangeArrowheads="1"/>
            </p:cNvSpPr>
            <p:nvPr/>
          </p:nvSpPr>
          <p:spPr bwMode="auto">
            <a:xfrm>
              <a:off x="6111875" y="940435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Oval 8"/>
            <p:cNvSpPr>
              <a:spLocks noChangeArrowheads="1"/>
            </p:cNvSpPr>
            <p:nvPr/>
          </p:nvSpPr>
          <p:spPr bwMode="auto">
            <a:xfrm>
              <a:off x="6111875" y="1036637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Oval 9"/>
            <p:cNvSpPr>
              <a:spLocks noChangeArrowheads="1"/>
            </p:cNvSpPr>
            <p:nvPr/>
          </p:nvSpPr>
          <p:spPr bwMode="auto">
            <a:xfrm>
              <a:off x="6111875" y="1132840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15"/>
          <p:cNvGrpSpPr/>
          <p:nvPr/>
        </p:nvGrpSpPr>
        <p:grpSpPr>
          <a:xfrm>
            <a:off x="1543134" y="2451836"/>
            <a:ext cx="1083952" cy="1083952"/>
            <a:chOff x="3930407" y="2844800"/>
            <a:chExt cx="879976" cy="879976"/>
          </a:xfrm>
        </p:grpSpPr>
        <p:sp>
          <p:nvSpPr>
            <p:cNvPr id="151" name="Freeform 15"/>
            <p:cNvSpPr>
              <a:spLocks/>
            </p:cNvSpPr>
            <p:nvPr/>
          </p:nvSpPr>
          <p:spPr bwMode="auto">
            <a:xfrm>
              <a:off x="4127051" y="3092372"/>
              <a:ext cx="510251" cy="337703"/>
            </a:xfrm>
            <a:custGeom>
              <a:avLst/>
              <a:gdLst>
                <a:gd name="T0" fmla="*/ 218 w 260"/>
                <a:gd name="T1" fmla="*/ 74 h 171"/>
                <a:gd name="T2" fmla="*/ 218 w 260"/>
                <a:gd name="T3" fmla="*/ 71 h 171"/>
                <a:gd name="T4" fmla="*/ 147 w 260"/>
                <a:gd name="T5" fmla="*/ 0 h 171"/>
                <a:gd name="T6" fmla="*/ 87 w 260"/>
                <a:gd name="T7" fmla="*/ 31 h 171"/>
                <a:gd name="T8" fmla="*/ 68 w 260"/>
                <a:gd name="T9" fmla="*/ 26 h 171"/>
                <a:gd name="T10" fmla="*/ 26 w 260"/>
                <a:gd name="T11" fmla="*/ 67 h 171"/>
                <a:gd name="T12" fmla="*/ 0 w 260"/>
                <a:gd name="T13" fmla="*/ 114 h 171"/>
                <a:gd name="T14" fmla="*/ 51 w 260"/>
                <a:gd name="T15" fmla="*/ 170 h 171"/>
                <a:gd name="T16" fmla="*/ 51 w 260"/>
                <a:gd name="T17" fmla="*/ 170 h 171"/>
                <a:gd name="T18" fmla="*/ 51 w 260"/>
                <a:gd name="T19" fmla="*/ 170 h 171"/>
                <a:gd name="T20" fmla="*/ 57 w 260"/>
                <a:gd name="T21" fmla="*/ 171 h 171"/>
                <a:gd name="T22" fmla="*/ 212 w 260"/>
                <a:gd name="T23" fmla="*/ 171 h 171"/>
                <a:gd name="T24" fmla="*/ 212 w 260"/>
                <a:gd name="T25" fmla="*/ 171 h 171"/>
                <a:gd name="T26" fmla="*/ 260 w 260"/>
                <a:gd name="T27" fmla="*/ 122 h 171"/>
                <a:gd name="T28" fmla="*/ 218 w 260"/>
                <a:gd name="T29" fmla="*/ 7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171">
                  <a:moveTo>
                    <a:pt x="218" y="74"/>
                  </a:moveTo>
                  <a:cubicBezTo>
                    <a:pt x="218" y="73"/>
                    <a:pt x="218" y="72"/>
                    <a:pt x="218" y="71"/>
                  </a:cubicBezTo>
                  <a:cubicBezTo>
                    <a:pt x="218" y="32"/>
                    <a:pt x="186" y="0"/>
                    <a:pt x="147" y="0"/>
                  </a:cubicBezTo>
                  <a:cubicBezTo>
                    <a:pt x="122" y="0"/>
                    <a:pt x="100" y="12"/>
                    <a:pt x="87" y="31"/>
                  </a:cubicBezTo>
                  <a:cubicBezTo>
                    <a:pt x="82" y="28"/>
                    <a:pt x="75" y="26"/>
                    <a:pt x="68" y="26"/>
                  </a:cubicBezTo>
                  <a:cubicBezTo>
                    <a:pt x="45" y="26"/>
                    <a:pt x="27" y="44"/>
                    <a:pt x="26" y="67"/>
                  </a:cubicBezTo>
                  <a:cubicBezTo>
                    <a:pt x="11" y="77"/>
                    <a:pt x="0" y="94"/>
                    <a:pt x="0" y="114"/>
                  </a:cubicBezTo>
                  <a:cubicBezTo>
                    <a:pt x="0" y="143"/>
                    <a:pt x="22" y="167"/>
                    <a:pt x="51" y="170"/>
                  </a:cubicBezTo>
                  <a:cubicBezTo>
                    <a:pt x="51" y="170"/>
                    <a:pt x="51" y="170"/>
                    <a:pt x="51" y="170"/>
                  </a:cubicBezTo>
                  <a:cubicBezTo>
                    <a:pt x="51" y="170"/>
                    <a:pt x="51" y="170"/>
                    <a:pt x="51" y="170"/>
                  </a:cubicBezTo>
                  <a:cubicBezTo>
                    <a:pt x="53" y="170"/>
                    <a:pt x="55" y="171"/>
                    <a:pt x="57" y="171"/>
                  </a:cubicBezTo>
                  <a:cubicBezTo>
                    <a:pt x="59" y="171"/>
                    <a:pt x="212" y="171"/>
                    <a:pt x="212" y="171"/>
                  </a:cubicBezTo>
                  <a:cubicBezTo>
                    <a:pt x="212" y="171"/>
                    <a:pt x="212" y="171"/>
                    <a:pt x="212" y="171"/>
                  </a:cubicBezTo>
                  <a:cubicBezTo>
                    <a:pt x="238" y="170"/>
                    <a:pt x="260" y="149"/>
                    <a:pt x="260" y="122"/>
                  </a:cubicBezTo>
                  <a:cubicBezTo>
                    <a:pt x="260" y="98"/>
                    <a:pt x="242" y="78"/>
                    <a:pt x="218" y="7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Oval 151"/>
            <p:cNvSpPr/>
            <p:nvPr/>
          </p:nvSpPr>
          <p:spPr bwMode="auto">
            <a:xfrm>
              <a:off x="3930407" y="2844800"/>
              <a:ext cx="879976" cy="879976"/>
            </a:xfrm>
            <a:prstGeom prst="ellipse">
              <a:avLst/>
            </a:prstGeom>
            <a:no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dirty="0"/>
            </a:p>
          </p:txBody>
        </p:sp>
      </p:grpSp>
      <p:sp>
        <p:nvSpPr>
          <p:cNvPr id="153" name="Rectangle 152"/>
          <p:cNvSpPr/>
          <p:nvPr/>
        </p:nvSpPr>
        <p:spPr>
          <a:xfrm>
            <a:off x="765649" y="1940802"/>
            <a:ext cx="2667947" cy="346521"/>
          </a:xfrm>
          <a:prstGeom prst="rect">
            <a:avLst/>
          </a:prstGeom>
        </p:spPr>
        <p:txBody>
          <a:bodyPr wrap="square">
            <a:spAutoFit/>
          </a:bodyPr>
          <a:lstStyle/>
          <a:p>
            <a:pPr algn="ctr" defTabSz="914192">
              <a:lnSpc>
                <a:spcPct val="90000"/>
              </a:lnSpc>
            </a:pPr>
            <a:r>
              <a:rPr lang="en-US" spc="-49" dirty="0">
                <a:gradFill>
                  <a:gsLst>
                    <a:gs pos="0">
                      <a:srgbClr val="FFFFFF"/>
                    </a:gs>
                    <a:gs pos="100000">
                      <a:srgbClr val="FFFFFF"/>
                    </a:gs>
                  </a:gsLst>
                  <a:lin ang="5400000" scaled="1"/>
                </a:gradFill>
              </a:rPr>
              <a:t>Azure | O365 | AWS</a:t>
            </a:r>
          </a:p>
        </p:txBody>
      </p:sp>
      <p:grpSp>
        <p:nvGrpSpPr>
          <p:cNvPr id="22" name="Group 21"/>
          <p:cNvGrpSpPr/>
          <p:nvPr/>
        </p:nvGrpSpPr>
        <p:grpSpPr>
          <a:xfrm>
            <a:off x="3837396" y="3764350"/>
            <a:ext cx="810804" cy="810804"/>
            <a:chOff x="3837396" y="3764350"/>
            <a:chExt cx="810804" cy="810804"/>
          </a:xfrm>
        </p:grpSpPr>
        <p:sp>
          <p:nvSpPr>
            <p:cNvPr id="154" name="Oval 153"/>
            <p:cNvSpPr/>
            <p:nvPr/>
          </p:nvSpPr>
          <p:spPr bwMode="auto">
            <a:xfrm>
              <a:off x="3837396" y="3764350"/>
              <a:ext cx="810804" cy="810804"/>
            </a:xfrm>
            <a:prstGeom prst="ellipse">
              <a:avLst/>
            </a:prstGeom>
            <a:noFill/>
            <a:ln w="254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algn="ctr" defTabSz="932114" fontAlgn="base">
                <a:lnSpc>
                  <a:spcPct val="90000"/>
                </a:lnSpc>
                <a:spcBef>
                  <a:spcPct val="0"/>
                </a:spcBef>
                <a:spcAft>
                  <a:spcPct val="0"/>
                </a:spcAft>
                <a:defRPr/>
              </a:pPr>
              <a:endParaRPr lang="en-US" dirty="0"/>
            </a:p>
          </p:txBody>
        </p:sp>
        <p:grpSp>
          <p:nvGrpSpPr>
            <p:cNvPr id="157" name="Group 156"/>
            <p:cNvGrpSpPr/>
            <p:nvPr/>
          </p:nvGrpSpPr>
          <p:grpSpPr>
            <a:xfrm>
              <a:off x="4028619" y="4001294"/>
              <a:ext cx="438605" cy="326838"/>
              <a:chOff x="8584104" y="1973913"/>
              <a:chExt cx="366775" cy="273311"/>
            </a:xfrm>
            <a:solidFill>
              <a:schemeClr val="bg1"/>
            </a:solidFill>
          </p:grpSpPr>
          <p:sp>
            <p:nvSpPr>
              <p:cNvPr id="158" name="Freeform 5"/>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sp>
            <p:nvSpPr>
              <p:cNvPr id="159" name="Freeform 36"/>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grpSp>
      <p:sp>
        <p:nvSpPr>
          <p:cNvPr id="160" name="Rectangle 159"/>
          <p:cNvSpPr/>
          <p:nvPr/>
        </p:nvSpPr>
        <p:spPr bwMode="auto">
          <a:xfrm>
            <a:off x="4818136" y="3675955"/>
            <a:ext cx="3814688" cy="97751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26" tIns="44812" rIns="89626" bIns="44812" numCol="1" rtlCol="0" anchor="ctr" anchorCtr="0" compatLnSpc="1">
            <a:prstTxWarp prst="textNoShape">
              <a:avLst/>
            </a:prstTxWarp>
          </a:bodyPr>
          <a:lstStyle/>
          <a:p>
            <a:pPr defTabSz="895919" fontAlgn="base">
              <a:spcBef>
                <a:spcPct val="0"/>
              </a:spcBef>
            </a:pPr>
            <a:r>
              <a:rPr lang="en-US" sz="2800" spc="-49" dirty="0">
                <a:gradFill>
                  <a:gsLst>
                    <a:gs pos="0">
                      <a:srgbClr val="EFEFEF"/>
                    </a:gs>
                    <a:gs pos="100000">
                      <a:srgbClr val="EFEFEF"/>
                    </a:gs>
                  </a:gsLst>
                  <a:lin ang="5400000" scaled="0"/>
                </a:gradFill>
                <a:latin typeface="Segoe UI Semilight" panose="020B0402040204020203" pitchFamily="34" charset="0"/>
                <a:cs typeface="Segoe UI Semilight" panose="020B0402040204020203" pitchFamily="34" charset="0"/>
              </a:rPr>
              <a:t>System Center</a:t>
            </a:r>
            <a:endParaRPr lang="en-US" sz="2000" spc="-49" dirty="0">
              <a:gradFill>
                <a:gsLst>
                  <a:gs pos="0">
                    <a:srgbClr val="EFEFEF"/>
                  </a:gs>
                  <a:gs pos="100000">
                    <a:srgbClr val="EFEFEF"/>
                  </a:gs>
                </a:gsLst>
                <a:lin ang="5400000" scaled="0"/>
              </a:gradFill>
              <a:latin typeface="Segoe UI Semilight" panose="020B0402040204020203" pitchFamily="34" charset="0"/>
              <a:cs typeface="Segoe UI Semilight" panose="020B0402040204020203" pitchFamily="34" charset="0"/>
            </a:endParaRPr>
          </a:p>
          <a:p>
            <a:pPr defTabSz="895919" fontAlgn="base">
              <a:lnSpc>
                <a:spcPct val="90000"/>
              </a:lnSpc>
              <a:spcBef>
                <a:spcPct val="0"/>
              </a:spcBef>
              <a:spcAft>
                <a:spcPct val="0"/>
              </a:spcAft>
            </a:pPr>
            <a:r>
              <a:rPr lang="en-US" sz="1200" dirty="0">
                <a:gradFill>
                  <a:gsLst>
                    <a:gs pos="0">
                      <a:srgbClr val="EFEFEF"/>
                    </a:gs>
                    <a:gs pos="100000">
                      <a:srgbClr val="EFEFEF"/>
                    </a:gs>
                  </a:gsLst>
                  <a:lin ang="5400000" scaled="0"/>
                </a:gradFill>
              </a:rPr>
              <a:t>Monitor | </a:t>
            </a:r>
            <a:r>
              <a:rPr lang="en-US" sz="1200" dirty="0" smtClean="0">
                <a:gradFill>
                  <a:gsLst>
                    <a:gs pos="0">
                      <a:srgbClr val="EFEFEF"/>
                    </a:gs>
                    <a:gs pos="100000">
                      <a:srgbClr val="EFEFEF"/>
                    </a:gs>
                  </a:gsLst>
                  <a:lin ang="5400000" scaled="0"/>
                </a:gradFill>
              </a:rPr>
              <a:t>Automate | Provision | </a:t>
            </a:r>
            <a:r>
              <a:rPr lang="en-US" sz="1200" dirty="0">
                <a:gradFill>
                  <a:gsLst>
                    <a:gs pos="0">
                      <a:srgbClr val="EFEFEF"/>
                    </a:gs>
                    <a:gs pos="100000">
                      <a:srgbClr val="EFEFEF"/>
                    </a:gs>
                  </a:gsLst>
                  <a:lin ang="5400000" scaled="0"/>
                </a:gradFill>
              </a:rPr>
              <a:t>Protect | </a:t>
            </a:r>
            <a:r>
              <a:rPr lang="en-US" sz="1200" dirty="0" smtClean="0">
                <a:gradFill>
                  <a:gsLst>
                    <a:gs pos="0">
                      <a:srgbClr val="EFEFEF"/>
                    </a:gs>
                    <a:gs pos="100000">
                      <a:srgbClr val="EFEFEF"/>
                    </a:gs>
                  </a:gsLst>
                  <a:lin ang="5400000" scaled="0"/>
                </a:gradFill>
              </a:rPr>
              <a:t>Self-service</a:t>
            </a:r>
            <a:endParaRPr lang="en-US" sz="1200" dirty="0">
              <a:gradFill>
                <a:gsLst>
                  <a:gs pos="0">
                    <a:srgbClr val="EFEFEF"/>
                  </a:gs>
                  <a:gs pos="100000">
                    <a:srgbClr val="EFEFEF"/>
                  </a:gs>
                </a:gsLst>
                <a:lin ang="5400000" scaled="0"/>
              </a:gradFill>
            </a:endParaRPr>
          </a:p>
        </p:txBody>
      </p:sp>
      <p:sp>
        <p:nvSpPr>
          <p:cNvPr id="161" name="TextBox 160"/>
          <p:cNvSpPr txBox="1"/>
          <p:nvPr/>
        </p:nvSpPr>
        <p:spPr>
          <a:xfrm>
            <a:off x="623508" y="6274195"/>
            <a:ext cx="7566785" cy="353045"/>
          </a:xfrm>
          <a:prstGeom prst="rect">
            <a:avLst/>
          </a:prstGeom>
          <a:noFill/>
        </p:spPr>
        <p:txBody>
          <a:bodyPr wrap="square" lIns="0" tIns="0" rIns="0" bIns="0" rtlCol="0">
            <a:spAutoFit/>
          </a:bodyPr>
          <a:lstStyle/>
          <a:p>
            <a:pPr algn="ctr" defTabSz="914192">
              <a:lnSpc>
                <a:spcPct val="90000"/>
              </a:lnSpc>
            </a:pPr>
            <a:r>
              <a:rPr lang="en-US" sz="2549" spc="-49" dirty="0">
                <a:solidFill>
                  <a:schemeClr val="bg1"/>
                </a:solidFill>
                <a:latin typeface="Segoe UI Semilight" panose="020B0402040204020203" pitchFamily="34" charset="0"/>
                <a:cs typeface="Segoe UI Semilight" panose="020B0402040204020203" pitchFamily="34" charset="0"/>
              </a:rPr>
              <a:t>Starting the  </a:t>
            </a:r>
            <a:r>
              <a:rPr lang="en-US" sz="2549" spc="-49" dirty="0" smtClean="0">
                <a:solidFill>
                  <a:schemeClr val="bg1"/>
                </a:solidFill>
                <a:latin typeface="Segoe UI Semilight" panose="020B0402040204020203" pitchFamily="34" charset="0"/>
                <a:cs typeface="Segoe UI Semilight" panose="020B0402040204020203" pitchFamily="34" charset="0"/>
              </a:rPr>
              <a:t>journey | Modern </a:t>
            </a:r>
            <a:r>
              <a:rPr lang="en-US" sz="2549" spc="-49" dirty="0">
                <a:solidFill>
                  <a:schemeClr val="bg1"/>
                </a:solidFill>
                <a:latin typeface="Segoe UI Semilight" panose="020B0402040204020203" pitchFamily="34" charset="0"/>
                <a:cs typeface="Segoe UI Semilight" panose="020B0402040204020203" pitchFamily="34" charset="0"/>
              </a:rPr>
              <a:t>management</a:t>
            </a:r>
          </a:p>
        </p:txBody>
      </p:sp>
      <p:sp>
        <p:nvSpPr>
          <p:cNvPr id="18" name="Rectangle 17"/>
          <p:cNvSpPr/>
          <p:nvPr/>
        </p:nvSpPr>
        <p:spPr bwMode="auto">
          <a:xfrm>
            <a:off x="5000625" y="5191125"/>
            <a:ext cx="2657475" cy="666751"/>
          </a:xfrm>
          <a:prstGeom prst="rect">
            <a:avLst/>
          </a:prstGeom>
          <a:noFill/>
          <a:ln w="15875">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9" name="Rectangle 18"/>
          <p:cNvSpPr/>
          <p:nvPr/>
        </p:nvSpPr>
        <p:spPr>
          <a:xfrm>
            <a:off x="5304102" y="5279399"/>
            <a:ext cx="876266" cy="507831"/>
          </a:xfrm>
          <a:prstGeom prst="rect">
            <a:avLst/>
          </a:prstGeom>
        </p:spPr>
        <p:txBody>
          <a:bodyPr wrap="none">
            <a:spAutoFit/>
          </a:bodyPr>
          <a:lstStyle/>
          <a:p>
            <a:pPr defTabSz="914192">
              <a:lnSpc>
                <a:spcPct val="90000"/>
              </a:lnSpc>
            </a:pPr>
            <a:r>
              <a:rPr lang="en-US" sz="1500" spc="-49" dirty="0">
                <a:gradFill>
                  <a:gsLst>
                    <a:gs pos="0">
                      <a:srgbClr val="FFFFFF"/>
                    </a:gs>
                    <a:gs pos="100000">
                      <a:srgbClr val="FFFFFF"/>
                    </a:gs>
                  </a:gsLst>
                  <a:lin ang="5400000" scaled="1"/>
                </a:gradFill>
              </a:rPr>
              <a:t>Linux</a:t>
            </a:r>
          </a:p>
          <a:p>
            <a:pPr defTabSz="914192">
              <a:lnSpc>
                <a:spcPct val="90000"/>
              </a:lnSpc>
            </a:pPr>
            <a:r>
              <a:rPr lang="en-US" sz="1500" spc="-49" dirty="0" smtClean="0">
                <a:gradFill>
                  <a:gsLst>
                    <a:gs pos="0">
                      <a:srgbClr val="FFFFFF"/>
                    </a:gs>
                    <a:gs pos="100000">
                      <a:srgbClr val="FFFFFF"/>
                    </a:gs>
                  </a:gsLst>
                  <a:lin ang="5400000" scaled="1"/>
                </a:gradFill>
              </a:rPr>
              <a:t>VMWare</a:t>
            </a:r>
            <a:endParaRPr lang="en-US" sz="1500" spc="-49" dirty="0">
              <a:gradFill>
                <a:gsLst>
                  <a:gs pos="0">
                    <a:srgbClr val="FFFFFF"/>
                  </a:gs>
                  <a:gs pos="100000">
                    <a:srgbClr val="FFFFFF"/>
                  </a:gs>
                </a:gsLst>
                <a:lin ang="5400000" scaled="1"/>
              </a:gradFill>
            </a:endParaRPr>
          </a:p>
        </p:txBody>
      </p:sp>
      <p:sp>
        <p:nvSpPr>
          <p:cNvPr id="162" name="Rectangle 161"/>
          <p:cNvSpPr/>
          <p:nvPr/>
        </p:nvSpPr>
        <p:spPr>
          <a:xfrm>
            <a:off x="6447102" y="5279399"/>
            <a:ext cx="912879" cy="507831"/>
          </a:xfrm>
          <a:prstGeom prst="rect">
            <a:avLst/>
          </a:prstGeom>
        </p:spPr>
        <p:txBody>
          <a:bodyPr wrap="none">
            <a:spAutoFit/>
          </a:bodyPr>
          <a:lstStyle/>
          <a:p>
            <a:pPr defTabSz="914192">
              <a:lnSpc>
                <a:spcPct val="90000"/>
              </a:lnSpc>
            </a:pPr>
            <a:r>
              <a:rPr lang="en-US" sz="1500" spc="-49" dirty="0">
                <a:gradFill>
                  <a:gsLst>
                    <a:gs pos="0">
                      <a:srgbClr val="FFFFFF"/>
                    </a:gs>
                    <a:gs pos="100000">
                      <a:srgbClr val="FFFFFF"/>
                    </a:gs>
                  </a:gsLst>
                  <a:lin ang="5400000" scaled="1"/>
                </a:gradFill>
              </a:rPr>
              <a:t>Storage</a:t>
            </a:r>
          </a:p>
          <a:p>
            <a:pPr defTabSz="914192">
              <a:lnSpc>
                <a:spcPct val="90000"/>
              </a:lnSpc>
            </a:pPr>
            <a:r>
              <a:rPr lang="en-US" sz="1500" spc="-49" dirty="0">
                <a:gradFill>
                  <a:gsLst>
                    <a:gs pos="0">
                      <a:srgbClr val="FFFFFF"/>
                    </a:gs>
                    <a:gs pos="100000">
                      <a:srgbClr val="FFFFFF"/>
                    </a:gs>
                  </a:gsLst>
                  <a:lin ang="5400000" scaled="1"/>
                </a:gradFill>
              </a:rPr>
              <a:t>Network </a:t>
            </a:r>
          </a:p>
        </p:txBody>
      </p:sp>
      <p:sp>
        <p:nvSpPr>
          <p:cNvPr id="163" name="Arc 162"/>
          <p:cNvSpPr/>
          <p:nvPr/>
        </p:nvSpPr>
        <p:spPr>
          <a:xfrm rot="13500000">
            <a:off x="3700163" y="1643944"/>
            <a:ext cx="2766031" cy="2766033"/>
          </a:xfrm>
          <a:prstGeom prst="arc">
            <a:avLst>
              <a:gd name="adj1" fmla="val 16898588"/>
              <a:gd name="adj2" fmla="val 710282"/>
            </a:avLst>
          </a:prstGeom>
          <a:noFill/>
          <a:ln w="15875">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cxnSp>
        <p:nvCxnSpPr>
          <p:cNvPr id="164" name="Straight Connector 163"/>
          <p:cNvCxnSpPr/>
          <p:nvPr/>
        </p:nvCxnSpPr>
        <p:spPr>
          <a:xfrm flipH="1" flipV="1">
            <a:off x="2524125" y="3457575"/>
            <a:ext cx="1513137" cy="1614840"/>
          </a:xfrm>
          <a:prstGeom prst="line">
            <a:avLst/>
          </a:prstGeom>
          <a:noFill/>
          <a:ln w="15875">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66" name="TextBox 165"/>
          <p:cNvSpPr txBox="1"/>
          <p:nvPr/>
        </p:nvSpPr>
        <p:spPr>
          <a:xfrm>
            <a:off x="5151210" y="2572321"/>
            <a:ext cx="2312745" cy="1038746"/>
          </a:xfrm>
          <a:prstGeom prst="rect">
            <a:avLst/>
          </a:prstGeom>
          <a:noFill/>
        </p:spPr>
        <p:txBody>
          <a:bodyPr wrap="square" lIns="0" tIns="0" rIns="0" bIns="0" rtlCol="0">
            <a:spAutoFit/>
          </a:bodyPr>
          <a:lstStyle/>
          <a:p>
            <a:pPr defTabSz="914192">
              <a:lnSpc>
                <a:spcPct val="90000"/>
              </a:lnSpc>
            </a:pPr>
            <a:r>
              <a:rPr lang="en-US" sz="1500" dirty="0" smtClean="0">
                <a:gradFill>
                  <a:gsLst>
                    <a:gs pos="0">
                      <a:srgbClr val="FFFFFF"/>
                    </a:gs>
                    <a:gs pos="100000">
                      <a:srgbClr val="FFFFFF"/>
                    </a:gs>
                  </a:gsLst>
                  <a:lin ang="5400000" scaled="1"/>
                </a:gradFill>
              </a:rPr>
              <a:t>Log Analytics</a:t>
            </a:r>
            <a:endParaRPr lang="en-US" sz="1500" dirty="0">
              <a:gradFill>
                <a:gsLst>
                  <a:gs pos="0">
                    <a:srgbClr val="FFFFFF"/>
                  </a:gs>
                  <a:gs pos="100000">
                    <a:srgbClr val="FFFFFF"/>
                  </a:gs>
                </a:gsLst>
                <a:lin ang="5400000" scaled="1"/>
              </a:gradFill>
            </a:endParaRPr>
          </a:p>
          <a:p>
            <a:pPr defTabSz="914192">
              <a:lnSpc>
                <a:spcPct val="90000"/>
              </a:lnSpc>
            </a:pPr>
            <a:r>
              <a:rPr lang="en-US" sz="1500" dirty="0">
                <a:gradFill>
                  <a:gsLst>
                    <a:gs pos="0">
                      <a:srgbClr val="FFFFFF"/>
                    </a:gs>
                    <a:gs pos="100000">
                      <a:srgbClr val="FFFFFF"/>
                    </a:gs>
                  </a:gsLst>
                  <a:lin ang="5400000" scaled="1"/>
                </a:gradFill>
              </a:rPr>
              <a:t>Automation</a:t>
            </a:r>
          </a:p>
          <a:p>
            <a:pPr defTabSz="914192">
              <a:lnSpc>
                <a:spcPct val="90000"/>
              </a:lnSpc>
            </a:pPr>
            <a:r>
              <a:rPr lang="en-US" sz="1500" dirty="0">
                <a:gradFill>
                  <a:gsLst>
                    <a:gs pos="0">
                      <a:srgbClr val="FFFFFF"/>
                    </a:gs>
                    <a:gs pos="100000">
                      <a:srgbClr val="FFFFFF"/>
                    </a:gs>
                  </a:gsLst>
                  <a:lin ang="5400000" scaled="1"/>
                </a:gradFill>
              </a:rPr>
              <a:t>Disaster </a:t>
            </a:r>
            <a:r>
              <a:rPr lang="en-US" sz="1500" dirty="0" smtClean="0">
                <a:gradFill>
                  <a:gsLst>
                    <a:gs pos="0">
                      <a:srgbClr val="FFFFFF"/>
                    </a:gs>
                    <a:gs pos="100000">
                      <a:srgbClr val="FFFFFF"/>
                    </a:gs>
                  </a:gsLst>
                  <a:lin ang="5400000" scaled="1"/>
                </a:gradFill>
              </a:rPr>
              <a:t>recovery</a:t>
            </a:r>
            <a:endParaRPr lang="en-US" sz="1500" dirty="0">
              <a:gradFill>
                <a:gsLst>
                  <a:gs pos="0">
                    <a:srgbClr val="FFFFFF"/>
                  </a:gs>
                  <a:gs pos="100000">
                    <a:srgbClr val="FFFFFF"/>
                  </a:gs>
                </a:gsLst>
                <a:lin ang="5400000" scaled="1"/>
              </a:gradFill>
            </a:endParaRPr>
          </a:p>
          <a:p>
            <a:pPr defTabSz="914192">
              <a:lnSpc>
                <a:spcPct val="90000"/>
              </a:lnSpc>
            </a:pPr>
            <a:r>
              <a:rPr lang="en-US" sz="1500" dirty="0">
                <a:gradFill>
                  <a:gsLst>
                    <a:gs pos="0">
                      <a:srgbClr val="FFFFFF"/>
                    </a:gs>
                    <a:gs pos="100000">
                      <a:srgbClr val="FFFFFF"/>
                    </a:gs>
                  </a:gsLst>
                  <a:lin ang="5400000" scaled="1"/>
                </a:gradFill>
              </a:rPr>
              <a:t>Backup</a:t>
            </a:r>
          </a:p>
          <a:p>
            <a:pPr defTabSz="914192">
              <a:lnSpc>
                <a:spcPct val="90000"/>
              </a:lnSpc>
            </a:pPr>
            <a:endParaRPr lang="en-US" sz="1500" b="1" dirty="0">
              <a:gradFill>
                <a:gsLst>
                  <a:gs pos="0">
                    <a:srgbClr val="FFFFFF"/>
                  </a:gs>
                  <a:gs pos="100000">
                    <a:srgbClr val="FFFFFF"/>
                  </a:gs>
                </a:gsLst>
                <a:lin ang="5400000" scaled="1"/>
              </a:gradFill>
            </a:endParaRPr>
          </a:p>
        </p:txBody>
      </p:sp>
      <p:grpSp>
        <p:nvGrpSpPr>
          <p:cNvPr id="167" name="Group 166"/>
          <p:cNvGrpSpPr/>
          <p:nvPr/>
        </p:nvGrpSpPr>
        <p:grpSpPr>
          <a:xfrm>
            <a:off x="4396050" y="1028998"/>
            <a:ext cx="3437813" cy="1313310"/>
            <a:chOff x="4260454" y="1262640"/>
            <a:chExt cx="3438300" cy="1313497"/>
          </a:xfrm>
        </p:grpSpPr>
        <p:sp>
          <p:nvSpPr>
            <p:cNvPr id="168" name="Freeform 6"/>
            <p:cNvSpPr>
              <a:spLocks/>
            </p:cNvSpPr>
            <p:nvPr/>
          </p:nvSpPr>
          <p:spPr bwMode="auto">
            <a:xfrm flipH="1">
              <a:off x="4260454" y="1262640"/>
              <a:ext cx="3438300" cy="1313497"/>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chemeClr val="bg1"/>
            </a:solidFill>
            <a:ln>
              <a:noFill/>
            </a:ln>
            <a:effectLst/>
            <a:extLst/>
          </p:spPr>
          <p:txBody>
            <a:bodyPr vert="horz" wrap="square" lIns="89630" tIns="44814" rIns="89630" bIns="44814" numCol="1" anchor="t" anchorCtr="0" compatLnSpc="1">
              <a:prstTxWarp prst="textNoShape">
                <a:avLst/>
              </a:prstTxWarp>
              <a:noAutofit/>
            </a:bodyPr>
            <a:lstStyle/>
            <a:p>
              <a:pPr algn="ctr" defTabSz="914225" fontAlgn="base">
                <a:defRPr/>
              </a:pPr>
              <a:endParaRPr lang="en-US" sz="1567" kern="0" dirty="0">
                <a:solidFill>
                  <a:srgbClr val="505050"/>
                </a:solidFill>
              </a:endParaRPr>
            </a:p>
          </p:txBody>
        </p:sp>
        <p:sp>
          <p:nvSpPr>
            <p:cNvPr id="169" name="Rectangle 168"/>
            <p:cNvSpPr/>
            <p:nvPr/>
          </p:nvSpPr>
          <p:spPr>
            <a:xfrm>
              <a:off x="4883227" y="1790129"/>
              <a:ext cx="2518092" cy="646423"/>
            </a:xfrm>
            <a:prstGeom prst="rect">
              <a:avLst/>
            </a:prstGeom>
          </p:spPr>
          <p:txBody>
            <a:bodyPr wrap="square">
              <a:spAutoFit/>
            </a:bodyPr>
            <a:lstStyle/>
            <a:p>
              <a:pPr defTabSz="914016">
                <a:lnSpc>
                  <a:spcPct val="90000"/>
                </a:lnSpc>
              </a:pPr>
              <a:r>
                <a:rPr lang="en-US" sz="2000" spc="-49" dirty="0">
                  <a:solidFill>
                    <a:srgbClr val="0078D7">
                      <a:lumMod val="50000"/>
                    </a:srgbClr>
                  </a:solidFill>
                </a:rPr>
                <a:t>Operations</a:t>
              </a:r>
              <a:br>
                <a:rPr lang="en-US" sz="2000" spc="-49" dirty="0">
                  <a:solidFill>
                    <a:srgbClr val="0078D7">
                      <a:lumMod val="50000"/>
                    </a:srgbClr>
                  </a:solidFill>
                </a:rPr>
              </a:br>
              <a:r>
                <a:rPr lang="en-US" sz="2000" spc="-49" dirty="0">
                  <a:solidFill>
                    <a:srgbClr val="0078D7">
                      <a:lumMod val="50000"/>
                    </a:srgbClr>
                  </a:solidFill>
                </a:rPr>
                <a:t>Management Suite</a:t>
              </a:r>
            </a:p>
          </p:txBody>
        </p:sp>
      </p:grpSp>
      <p:sp>
        <p:nvSpPr>
          <p:cNvPr id="170" name="Title 1"/>
          <p:cNvSpPr txBox="1">
            <a:spLocks/>
          </p:cNvSpPr>
          <p:nvPr/>
        </p:nvSpPr>
        <p:spPr>
          <a:xfrm>
            <a:off x="9183709" y="1387658"/>
            <a:ext cx="2804214" cy="1184663"/>
          </a:xfrm>
          <a:prstGeom prst="rect">
            <a:avLst/>
          </a:prstGeom>
        </p:spPr>
        <p:txBody>
          <a:bodyPr lIns="0"/>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smtClean="0">
                <a:solidFill>
                  <a:schemeClr val="bg1"/>
                </a:solidFill>
              </a:rPr>
              <a:t>System Center foundation</a:t>
            </a:r>
            <a:endParaRPr lang="en-US" sz="3600" dirty="0">
              <a:solidFill>
                <a:schemeClr val="bg1"/>
              </a:solidFill>
            </a:endParaRPr>
          </a:p>
        </p:txBody>
      </p:sp>
    </p:spTree>
    <p:extLst>
      <p:ext uri="{BB962C8B-B14F-4D97-AF65-F5344CB8AC3E}">
        <p14:creationId xmlns:p14="http://schemas.microsoft.com/office/powerpoint/2010/main" val="243529818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35" presetClass="path" presetSubtype="0" accel="100000" autoRev="1" fill="hold" nodeType="withEffect">
                                  <p:stCondLst>
                                    <p:cond delay="0"/>
                                  </p:stCondLst>
                                  <p:childTnLst>
                                    <p:animMotion origin="layout" path="M 2.08333E-6 4.44444E-6 L -0.06537 4.44444E-6 " pathEditMode="relative" rAng="0" ptsTypes="AA">
                                      <p:cBhvr>
                                        <p:cTn id="12" dur="500" fill="hold"/>
                                        <p:tgtEl>
                                          <p:spTgt spid="14"/>
                                        </p:tgtEl>
                                        <p:attrNameLst>
                                          <p:attrName>ppt_x</p:attrName>
                                          <p:attrName>ppt_y</p:attrName>
                                        </p:attrNameLst>
                                      </p:cBhvr>
                                      <p:rCtr x="-3268" y="0"/>
                                    </p:animMotion>
                                  </p:childTnLst>
                                </p:cTn>
                              </p:par>
                              <p:par>
                                <p:cTn id="13" presetID="10" presetClass="entr" presetSubtype="0" fill="hold" nodeType="withEffect">
                                  <p:stCondLst>
                                    <p:cond delay="600"/>
                                  </p:stCondLst>
                                  <p:childTnLst>
                                    <p:set>
                                      <p:cBhvr>
                                        <p:cTn id="14" dur="1" fill="hold">
                                          <p:stCondLst>
                                            <p:cond delay="0"/>
                                          </p:stCondLst>
                                        </p:cTn>
                                        <p:tgtEl>
                                          <p:spTgt spid="84"/>
                                        </p:tgtEl>
                                        <p:attrNameLst>
                                          <p:attrName>style.visibility</p:attrName>
                                        </p:attrNameLst>
                                      </p:cBhvr>
                                      <p:to>
                                        <p:strVal val="visible"/>
                                      </p:to>
                                    </p:set>
                                    <p:animEffect transition="in" filter="fade">
                                      <p:cBhvr>
                                        <p:cTn id="15" dur="500"/>
                                        <p:tgtEl>
                                          <p:spTgt spid="84"/>
                                        </p:tgtEl>
                                      </p:cBhvr>
                                    </p:animEffect>
                                  </p:childTnLst>
                                </p:cTn>
                              </p:par>
                              <p:par>
                                <p:cTn id="16" presetID="35" presetClass="path" presetSubtype="0" accel="100000" autoRev="1" fill="hold" nodeType="withEffect">
                                  <p:stCondLst>
                                    <p:cond delay="100"/>
                                  </p:stCondLst>
                                  <p:childTnLst>
                                    <p:animMotion origin="layout" path="M 2.08333E-6 4.44444E-6 L -0.06537 4.44444E-6 " pathEditMode="relative" rAng="0" ptsTypes="AA">
                                      <p:cBhvr>
                                        <p:cTn id="17" dur="500" fill="hold"/>
                                        <p:tgtEl>
                                          <p:spTgt spid="84"/>
                                        </p:tgtEl>
                                        <p:attrNameLst>
                                          <p:attrName>ppt_x</p:attrName>
                                          <p:attrName>ppt_y</p:attrName>
                                        </p:attrNameLst>
                                      </p:cBhvr>
                                      <p:rCtr x="-3268" y="0"/>
                                    </p:animMotion>
                                  </p:childTnLst>
                                </p:cTn>
                              </p:par>
                              <p:par>
                                <p:cTn id="18" presetID="10" presetClass="entr" presetSubtype="0" fill="hold" nodeType="withEffect">
                                  <p:stCondLst>
                                    <p:cond delay="700"/>
                                  </p:stCondLst>
                                  <p:childTnLst>
                                    <p:set>
                                      <p:cBhvr>
                                        <p:cTn id="19" dur="1" fill="hold">
                                          <p:stCondLst>
                                            <p:cond delay="0"/>
                                          </p:stCondLst>
                                        </p:cTn>
                                        <p:tgtEl>
                                          <p:spTgt spid="115"/>
                                        </p:tgtEl>
                                        <p:attrNameLst>
                                          <p:attrName>style.visibility</p:attrName>
                                        </p:attrNameLst>
                                      </p:cBhvr>
                                      <p:to>
                                        <p:strVal val="visible"/>
                                      </p:to>
                                    </p:set>
                                    <p:animEffect transition="in" filter="fade">
                                      <p:cBhvr>
                                        <p:cTn id="20" dur="500"/>
                                        <p:tgtEl>
                                          <p:spTgt spid="115"/>
                                        </p:tgtEl>
                                      </p:cBhvr>
                                    </p:animEffect>
                                  </p:childTnLst>
                                </p:cTn>
                              </p:par>
                              <p:par>
                                <p:cTn id="21" presetID="35" presetClass="path" presetSubtype="0" accel="100000" autoRev="1" fill="hold" nodeType="withEffect">
                                  <p:stCondLst>
                                    <p:cond delay="200"/>
                                  </p:stCondLst>
                                  <p:childTnLst>
                                    <p:animMotion origin="layout" path="M 4.58333E-6 4.44444E-6 L -0.06537 4.44444E-6 " pathEditMode="relative" rAng="0" ptsTypes="AA">
                                      <p:cBhvr>
                                        <p:cTn id="22" dur="500" fill="hold"/>
                                        <p:tgtEl>
                                          <p:spTgt spid="115"/>
                                        </p:tgtEl>
                                        <p:attrNameLst>
                                          <p:attrName>ppt_x</p:attrName>
                                          <p:attrName>ppt_y</p:attrName>
                                        </p:attrNameLst>
                                      </p:cBhvr>
                                      <p:rCtr x="-3268" y="0"/>
                                    </p:animMotion>
                                  </p:childTnLst>
                                </p:cTn>
                              </p:par>
                              <p:par>
                                <p:cTn id="23" presetID="10" presetClass="entr" presetSubtype="0" fill="hold" nodeType="withEffect">
                                  <p:stCondLst>
                                    <p:cond delay="12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250"/>
                                        <p:tgtEl>
                                          <p:spTgt spid="22"/>
                                        </p:tgtEl>
                                      </p:cBhvr>
                                    </p:animEffect>
                                  </p:childTnLst>
                                </p:cTn>
                              </p:par>
                              <p:par>
                                <p:cTn id="26" presetID="42" presetClass="path" presetSubtype="0" accel="100000" autoRev="1" fill="hold" nodeType="withEffect">
                                  <p:stCondLst>
                                    <p:cond delay="1000"/>
                                  </p:stCondLst>
                                  <p:childTnLst>
                                    <p:animMotion origin="layout" path="M 3.33333E-6 -3.7037E-7 L 3.33333E-6 0.09051 " pathEditMode="relative" rAng="0" ptsTypes="AA">
                                      <p:cBhvr>
                                        <p:cTn id="27" dur="250" fill="hold"/>
                                        <p:tgtEl>
                                          <p:spTgt spid="22"/>
                                        </p:tgtEl>
                                        <p:attrNameLst>
                                          <p:attrName>ppt_x</p:attrName>
                                          <p:attrName>ppt_y</p:attrName>
                                        </p:attrNameLst>
                                      </p:cBhvr>
                                      <p:rCtr x="0" y="4514"/>
                                    </p:animMotion>
                                  </p:childTnLst>
                                </p:cTn>
                              </p:par>
                              <p:par>
                                <p:cTn id="28" presetID="22" presetClass="entr" presetSubtype="8" fill="hold" grpId="0" nodeType="withEffect">
                                  <p:stCondLst>
                                    <p:cond delay="125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1750"/>
                            </p:stCondLst>
                            <p:childTnLst>
                              <p:par>
                                <p:cTn id="32" presetID="10"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0"/>
                                        </p:tgtEl>
                                        <p:attrNameLst>
                                          <p:attrName>style.visibility</p:attrName>
                                        </p:attrNameLst>
                                      </p:cBhvr>
                                      <p:to>
                                        <p:strVal val="visible"/>
                                      </p:to>
                                    </p:set>
                                    <p:animEffect transition="in" filter="fade">
                                      <p:cBhvr>
                                        <p:cTn id="37" dur="500"/>
                                        <p:tgtEl>
                                          <p:spTgt spid="160"/>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162"/>
                                        </p:tgtEl>
                                        <p:attrNameLst>
                                          <p:attrName>style.visibility</p:attrName>
                                        </p:attrNameLst>
                                      </p:cBhvr>
                                      <p:to>
                                        <p:strVal val="visible"/>
                                      </p:to>
                                    </p:set>
                                    <p:animEffect transition="in" filter="fade">
                                      <p:cBhvr>
                                        <p:cTn id="40" dur="500"/>
                                        <p:tgtEl>
                                          <p:spTgt spid="162"/>
                                        </p:tgtEl>
                                      </p:cBhvr>
                                    </p:animEffect>
                                  </p:childTnLst>
                                </p:cTn>
                              </p:par>
                              <p:par>
                                <p:cTn id="41" presetID="22" presetClass="entr" presetSubtype="4" fill="hold" nodeType="withEffect">
                                  <p:stCondLst>
                                    <p:cond delay="500"/>
                                  </p:stCondLst>
                                  <p:childTnLst>
                                    <p:set>
                                      <p:cBhvr>
                                        <p:cTn id="42" dur="1" fill="hold">
                                          <p:stCondLst>
                                            <p:cond delay="0"/>
                                          </p:stCondLst>
                                        </p:cTn>
                                        <p:tgtEl>
                                          <p:spTgt spid="164"/>
                                        </p:tgtEl>
                                        <p:attrNameLst>
                                          <p:attrName>style.visibility</p:attrName>
                                        </p:attrNameLst>
                                      </p:cBhvr>
                                      <p:to>
                                        <p:strVal val="visible"/>
                                      </p:to>
                                    </p:set>
                                    <p:animEffect transition="in" filter="wipe(down)">
                                      <p:cBhvr>
                                        <p:cTn id="43" dur="500"/>
                                        <p:tgtEl>
                                          <p:spTgt spid="164"/>
                                        </p:tgtEl>
                                      </p:cBhvr>
                                    </p:animEffect>
                                  </p:childTnLst>
                                </p:cTn>
                              </p:par>
                              <p:par>
                                <p:cTn id="44" presetID="10" presetClass="entr" presetSubtype="0" fill="hold" nodeType="withEffect">
                                  <p:stCondLst>
                                    <p:cond delay="75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750"/>
                                  </p:stCondLst>
                                  <p:childTnLst>
                                    <p:set>
                                      <p:cBhvr>
                                        <p:cTn id="48" dur="1" fill="hold">
                                          <p:stCondLst>
                                            <p:cond delay="0"/>
                                          </p:stCondLst>
                                        </p:cTn>
                                        <p:tgtEl>
                                          <p:spTgt spid="153"/>
                                        </p:tgtEl>
                                        <p:attrNameLst>
                                          <p:attrName>style.visibility</p:attrName>
                                        </p:attrNameLst>
                                      </p:cBhvr>
                                      <p:to>
                                        <p:strVal val="visible"/>
                                      </p:to>
                                    </p:set>
                                    <p:animEffect transition="in" filter="fade">
                                      <p:cBhvr>
                                        <p:cTn id="49" dur="500"/>
                                        <p:tgtEl>
                                          <p:spTgt spid="1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63"/>
                                        </p:tgtEl>
                                        <p:attrNameLst>
                                          <p:attrName>style.visibility</p:attrName>
                                        </p:attrNameLst>
                                      </p:cBhvr>
                                      <p:to>
                                        <p:strVal val="visible"/>
                                      </p:to>
                                    </p:set>
                                    <p:animEffect transition="in" filter="wipe(down)">
                                      <p:cBhvr>
                                        <p:cTn id="54" dur="500"/>
                                        <p:tgtEl>
                                          <p:spTgt spid="163"/>
                                        </p:tgtEl>
                                      </p:cBhvr>
                                    </p:animEffect>
                                  </p:childTnLst>
                                </p:cTn>
                              </p:par>
                              <p:par>
                                <p:cTn id="55" presetID="2" presetClass="entr" presetSubtype="1" decel="100000" fill="hold" nodeType="withEffect">
                                  <p:stCondLst>
                                    <p:cond delay="0"/>
                                  </p:stCondLst>
                                  <p:childTnLst>
                                    <p:set>
                                      <p:cBhvr>
                                        <p:cTn id="56" dur="1" fill="hold">
                                          <p:stCondLst>
                                            <p:cond delay="0"/>
                                          </p:stCondLst>
                                        </p:cTn>
                                        <p:tgtEl>
                                          <p:spTgt spid="167"/>
                                        </p:tgtEl>
                                        <p:attrNameLst>
                                          <p:attrName>style.visibility</p:attrName>
                                        </p:attrNameLst>
                                      </p:cBhvr>
                                      <p:to>
                                        <p:strVal val="visible"/>
                                      </p:to>
                                    </p:set>
                                    <p:anim calcmode="lin" valueType="num">
                                      <p:cBhvr additive="base">
                                        <p:cTn id="57" dur="500" fill="hold"/>
                                        <p:tgtEl>
                                          <p:spTgt spid="167"/>
                                        </p:tgtEl>
                                        <p:attrNameLst>
                                          <p:attrName>ppt_x</p:attrName>
                                        </p:attrNameLst>
                                      </p:cBhvr>
                                      <p:tavLst>
                                        <p:tav tm="0">
                                          <p:val>
                                            <p:strVal val="#ppt_x"/>
                                          </p:val>
                                        </p:tav>
                                        <p:tav tm="100000">
                                          <p:val>
                                            <p:strVal val="#ppt_x"/>
                                          </p:val>
                                        </p:tav>
                                      </p:tavLst>
                                    </p:anim>
                                    <p:anim calcmode="lin" valueType="num">
                                      <p:cBhvr additive="base">
                                        <p:cTn id="58" dur="500" fill="hold"/>
                                        <p:tgtEl>
                                          <p:spTgt spid="167"/>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0"/>
                                  </p:stCondLst>
                                  <p:childTnLst>
                                    <p:set>
                                      <p:cBhvr>
                                        <p:cTn id="60" dur="1" fill="hold">
                                          <p:stCondLst>
                                            <p:cond delay="0"/>
                                          </p:stCondLst>
                                        </p:cTn>
                                        <p:tgtEl>
                                          <p:spTgt spid="166"/>
                                        </p:tgtEl>
                                        <p:attrNameLst>
                                          <p:attrName>style.visibility</p:attrName>
                                        </p:attrNameLst>
                                      </p:cBhvr>
                                      <p:to>
                                        <p:strVal val="visible"/>
                                      </p:to>
                                    </p:set>
                                    <p:anim calcmode="lin" valueType="num">
                                      <p:cBhvr additive="base">
                                        <p:cTn id="61" dur="500" fill="hold"/>
                                        <p:tgtEl>
                                          <p:spTgt spid="166"/>
                                        </p:tgtEl>
                                        <p:attrNameLst>
                                          <p:attrName>ppt_x</p:attrName>
                                        </p:attrNameLst>
                                      </p:cBhvr>
                                      <p:tavLst>
                                        <p:tav tm="0">
                                          <p:val>
                                            <p:strVal val="#ppt_x"/>
                                          </p:val>
                                        </p:tav>
                                        <p:tav tm="100000">
                                          <p:val>
                                            <p:strVal val="#ppt_x"/>
                                          </p:val>
                                        </p:tav>
                                      </p:tavLst>
                                    </p:anim>
                                    <p:anim calcmode="lin" valueType="num">
                                      <p:cBhvr additive="base">
                                        <p:cTn id="62" dur="500" fill="hold"/>
                                        <p:tgtEl>
                                          <p:spTgt spid="166"/>
                                        </p:tgtEl>
                                        <p:attrNameLst>
                                          <p:attrName>ppt_y</p:attrName>
                                        </p:attrNameLst>
                                      </p:cBhvr>
                                      <p:tavLst>
                                        <p:tav tm="0">
                                          <p:val>
                                            <p:strVal val="0-#ppt_h/2"/>
                                          </p:val>
                                        </p:tav>
                                        <p:tav tm="100000">
                                          <p:val>
                                            <p:strVal val="#ppt_y"/>
                                          </p:val>
                                        </p:tav>
                                      </p:tavLst>
                                    </p:anim>
                                  </p:childTnLst>
                                </p:cTn>
                              </p:par>
                              <p:par>
                                <p:cTn id="63" presetID="10" presetClass="entr" presetSubtype="0" fill="hold" nodeType="withEffect">
                                  <p:stCondLst>
                                    <p:cond delay="0"/>
                                  </p:stCondLst>
                                  <p:childTnLst>
                                    <p:set>
                                      <p:cBhvr>
                                        <p:cTn id="64" dur="1" fill="hold">
                                          <p:stCondLst>
                                            <p:cond delay="0"/>
                                          </p:stCondLst>
                                        </p:cTn>
                                        <p:tgtEl>
                                          <p:spTgt spid="66">
                                            <p:txEl>
                                              <p:pRg st="0" end="0"/>
                                            </p:txEl>
                                          </p:spTgt>
                                        </p:tgtEl>
                                        <p:attrNameLst>
                                          <p:attrName>style.visibility</p:attrName>
                                        </p:attrNameLst>
                                      </p:cBhvr>
                                      <p:to>
                                        <p:strVal val="visible"/>
                                      </p:to>
                                    </p:set>
                                    <p:animEffect transition="in" filter="fade">
                                      <p:cBhvr>
                                        <p:cTn id="65" dur="500"/>
                                        <p:tgtEl>
                                          <p:spTgt spid="66">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66">
                                            <p:txEl>
                                              <p:pRg st="1" end="1"/>
                                            </p:txEl>
                                          </p:spTgt>
                                        </p:tgtEl>
                                        <p:attrNameLst>
                                          <p:attrName>style.visibility</p:attrName>
                                        </p:attrNameLst>
                                      </p:cBhvr>
                                      <p:to>
                                        <p:strVal val="visible"/>
                                      </p:to>
                                    </p:set>
                                    <p:animEffect transition="in" filter="fade">
                                      <p:cBhvr>
                                        <p:cTn id="68" dur="500"/>
                                        <p:tgtEl>
                                          <p:spTgt spid="6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60" grpId="0"/>
      <p:bldP spid="18" grpId="0" animBg="1"/>
      <p:bldP spid="19" grpId="0"/>
      <p:bldP spid="162" grpId="0"/>
      <p:bldP spid="163" grpId="0" animBg="1"/>
      <p:bldP spid="1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a:stretch>
            <a:fillRect/>
          </a:stretch>
        </p:blipFill>
        <p:spPr>
          <a:xfrm>
            <a:off x="0" y="0"/>
            <a:ext cx="12344400" cy="6858000"/>
          </a:xfrm>
          <a:prstGeom prst="rect">
            <a:avLst/>
          </a:prstGeom>
        </p:spPr>
      </p:pic>
      <p:sp>
        <p:nvSpPr>
          <p:cNvPr id="101" name="Right Arrow 100"/>
          <p:cNvSpPr/>
          <p:nvPr/>
        </p:nvSpPr>
        <p:spPr>
          <a:xfrm rot="10800000">
            <a:off x="4317251" y="2406154"/>
            <a:ext cx="1039754" cy="769006"/>
          </a:xfrm>
          <a:prstGeom prst="rightArrow">
            <a:avLst/>
          </a:prstGeom>
          <a:gradFill>
            <a:gsLst>
              <a:gs pos="0">
                <a:schemeClr val="accent1">
                  <a:alpha val="0"/>
                </a:schemeClr>
              </a:gs>
              <a:gs pos="100000">
                <a:schemeClr val="accent1"/>
              </a:gs>
            </a:gsLst>
            <a:lin ang="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endParaRPr lang="en-US" dirty="0">
              <a:gradFill>
                <a:gsLst>
                  <a:gs pos="1250">
                    <a:srgbClr val="FFFFFF"/>
                  </a:gs>
                  <a:gs pos="100000">
                    <a:srgbClr val="FFFFFF"/>
                  </a:gs>
                </a:gsLst>
                <a:lin ang="5400000" scaled="0"/>
              </a:gradFill>
            </a:endParaRPr>
          </a:p>
        </p:txBody>
      </p:sp>
      <p:sp>
        <p:nvSpPr>
          <p:cNvPr id="51" name="Title 1"/>
          <p:cNvSpPr>
            <a:spLocks noGrp="1"/>
          </p:cNvSpPr>
          <p:nvPr>
            <p:ph type="title"/>
          </p:nvPr>
        </p:nvSpPr>
        <p:spPr/>
        <p:txBody>
          <a:bodyPr/>
          <a:lstStyle/>
          <a:p>
            <a:r>
              <a:rPr lang="en-US" dirty="0" smtClean="0"/>
              <a:t>Introducing Operations Management Suite</a:t>
            </a:r>
            <a:endParaRPr lang="en-US" dirty="0"/>
          </a:p>
        </p:txBody>
      </p:sp>
      <p:sp>
        <p:nvSpPr>
          <p:cNvPr id="105" name="Text Placeholder 4"/>
          <p:cNvSpPr txBox="1">
            <a:spLocks/>
          </p:cNvSpPr>
          <p:nvPr/>
        </p:nvSpPr>
        <p:spPr>
          <a:xfrm>
            <a:off x="269239" y="1024077"/>
            <a:ext cx="4411045" cy="738664"/>
          </a:xfrm>
          <a:prstGeom prst="rect">
            <a:avLst/>
          </a:prstGeom>
        </p:spPr>
        <p:txBody>
          <a:bodyPr vert="horz" wrap="square" lIns="146304" tIns="91440" rIns="146304" bIns="91440"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latin typeface="+mn-lt"/>
              </a:rPr>
              <a:t>SaaS </a:t>
            </a:r>
            <a:r>
              <a:rPr lang="en-US" sz="2000" dirty="0" smtClean="0">
                <a:latin typeface="+mn-lt"/>
              </a:rPr>
              <a:t>management </a:t>
            </a:r>
            <a:r>
              <a:rPr lang="en-US" sz="2000" dirty="0">
                <a:latin typeface="+mn-lt"/>
              </a:rPr>
              <a:t>offering that works with any cloud</a:t>
            </a:r>
          </a:p>
        </p:txBody>
      </p:sp>
      <p:grpSp>
        <p:nvGrpSpPr>
          <p:cNvPr id="6" name="Group 5"/>
          <p:cNvGrpSpPr/>
          <p:nvPr/>
        </p:nvGrpSpPr>
        <p:grpSpPr>
          <a:xfrm>
            <a:off x="269239" y="2026590"/>
            <a:ext cx="3939669" cy="2385753"/>
            <a:chOff x="269239" y="2026590"/>
            <a:chExt cx="3939669" cy="2385753"/>
          </a:xfrm>
        </p:grpSpPr>
        <p:sp>
          <p:nvSpPr>
            <p:cNvPr id="87" name="Rectangle 86"/>
            <p:cNvSpPr/>
            <p:nvPr/>
          </p:nvSpPr>
          <p:spPr>
            <a:xfrm>
              <a:off x="269239" y="2825171"/>
              <a:ext cx="3939668"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14367">
                <a:lnSpc>
                  <a:spcPct val="90000"/>
                </a:lnSpc>
              </a:pPr>
              <a:r>
                <a:rPr lang="en-US" sz="2400" dirty="0">
                  <a:gradFill>
                    <a:gsLst>
                      <a:gs pos="1250">
                        <a:srgbClr val="FFFFFF"/>
                      </a:gs>
                      <a:gs pos="100000">
                        <a:srgbClr val="FFFFFF"/>
                      </a:gs>
                    </a:gsLst>
                    <a:lin ang="5400000" scaled="0"/>
                  </a:gradFill>
                  <a:latin typeface="+mj-lt"/>
                  <a:cs typeface="Segoe UI Semilight" panose="020B0402040204020203" pitchFamily="34" charset="0"/>
                </a:rPr>
                <a:t>Azure</a:t>
              </a:r>
            </a:p>
          </p:txBody>
        </p:sp>
        <p:sp>
          <p:nvSpPr>
            <p:cNvPr id="88" name="Rectangle 87"/>
            <p:cNvSpPr/>
            <p:nvPr/>
          </p:nvSpPr>
          <p:spPr>
            <a:xfrm>
              <a:off x="269240" y="2026590"/>
              <a:ext cx="745343"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89" name="Rectangle 88"/>
            <p:cNvSpPr/>
            <p:nvPr/>
          </p:nvSpPr>
          <p:spPr>
            <a:xfrm>
              <a:off x="1067821" y="2026590"/>
              <a:ext cx="745343"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90" name="Rectangle 89"/>
            <p:cNvSpPr/>
            <p:nvPr/>
          </p:nvSpPr>
          <p:spPr>
            <a:xfrm>
              <a:off x="1866403" y="2026590"/>
              <a:ext cx="745343"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91" name="Rectangle 90"/>
            <p:cNvSpPr/>
            <p:nvPr/>
          </p:nvSpPr>
          <p:spPr>
            <a:xfrm>
              <a:off x="2664984" y="2026590"/>
              <a:ext cx="745343"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92" name="Rectangle 91"/>
            <p:cNvSpPr/>
            <p:nvPr/>
          </p:nvSpPr>
          <p:spPr>
            <a:xfrm>
              <a:off x="3463565" y="2026590"/>
              <a:ext cx="745343" cy="745343"/>
            </a:xfrm>
            <a:prstGeom prst="rect">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Linux</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93" name="Freeform 15"/>
            <p:cNvSpPr>
              <a:spLocks/>
            </p:cNvSpPr>
            <p:nvPr/>
          </p:nvSpPr>
          <p:spPr bwMode="auto">
            <a:xfrm>
              <a:off x="1784307" y="3810381"/>
              <a:ext cx="909532" cy="601962"/>
            </a:xfrm>
            <a:custGeom>
              <a:avLst/>
              <a:gdLst>
                <a:gd name="T0" fmla="*/ 218 w 260"/>
                <a:gd name="T1" fmla="*/ 74 h 171"/>
                <a:gd name="T2" fmla="*/ 218 w 260"/>
                <a:gd name="T3" fmla="*/ 71 h 171"/>
                <a:gd name="T4" fmla="*/ 147 w 260"/>
                <a:gd name="T5" fmla="*/ 0 h 171"/>
                <a:gd name="T6" fmla="*/ 87 w 260"/>
                <a:gd name="T7" fmla="*/ 31 h 171"/>
                <a:gd name="T8" fmla="*/ 68 w 260"/>
                <a:gd name="T9" fmla="*/ 26 h 171"/>
                <a:gd name="T10" fmla="*/ 26 w 260"/>
                <a:gd name="T11" fmla="*/ 67 h 171"/>
                <a:gd name="T12" fmla="*/ 0 w 260"/>
                <a:gd name="T13" fmla="*/ 114 h 171"/>
                <a:gd name="T14" fmla="*/ 51 w 260"/>
                <a:gd name="T15" fmla="*/ 170 h 171"/>
                <a:gd name="T16" fmla="*/ 51 w 260"/>
                <a:gd name="T17" fmla="*/ 170 h 171"/>
                <a:gd name="T18" fmla="*/ 51 w 260"/>
                <a:gd name="T19" fmla="*/ 170 h 171"/>
                <a:gd name="T20" fmla="*/ 57 w 260"/>
                <a:gd name="T21" fmla="*/ 171 h 171"/>
                <a:gd name="T22" fmla="*/ 212 w 260"/>
                <a:gd name="T23" fmla="*/ 171 h 171"/>
                <a:gd name="T24" fmla="*/ 212 w 260"/>
                <a:gd name="T25" fmla="*/ 171 h 171"/>
                <a:gd name="T26" fmla="*/ 260 w 260"/>
                <a:gd name="T27" fmla="*/ 122 h 171"/>
                <a:gd name="T28" fmla="*/ 218 w 260"/>
                <a:gd name="T29" fmla="*/ 7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171">
                  <a:moveTo>
                    <a:pt x="218" y="74"/>
                  </a:moveTo>
                  <a:cubicBezTo>
                    <a:pt x="218" y="73"/>
                    <a:pt x="218" y="72"/>
                    <a:pt x="218" y="71"/>
                  </a:cubicBezTo>
                  <a:cubicBezTo>
                    <a:pt x="218" y="32"/>
                    <a:pt x="186" y="0"/>
                    <a:pt x="147" y="0"/>
                  </a:cubicBezTo>
                  <a:cubicBezTo>
                    <a:pt x="122" y="0"/>
                    <a:pt x="100" y="12"/>
                    <a:pt x="87" y="31"/>
                  </a:cubicBezTo>
                  <a:cubicBezTo>
                    <a:pt x="82" y="28"/>
                    <a:pt x="75" y="26"/>
                    <a:pt x="68" y="26"/>
                  </a:cubicBezTo>
                  <a:cubicBezTo>
                    <a:pt x="45" y="26"/>
                    <a:pt x="27" y="44"/>
                    <a:pt x="26" y="67"/>
                  </a:cubicBezTo>
                  <a:cubicBezTo>
                    <a:pt x="11" y="77"/>
                    <a:pt x="0" y="94"/>
                    <a:pt x="0" y="114"/>
                  </a:cubicBezTo>
                  <a:cubicBezTo>
                    <a:pt x="0" y="143"/>
                    <a:pt x="22" y="167"/>
                    <a:pt x="51" y="170"/>
                  </a:cubicBezTo>
                  <a:cubicBezTo>
                    <a:pt x="51" y="170"/>
                    <a:pt x="51" y="170"/>
                    <a:pt x="51" y="170"/>
                  </a:cubicBezTo>
                  <a:cubicBezTo>
                    <a:pt x="51" y="170"/>
                    <a:pt x="51" y="170"/>
                    <a:pt x="51" y="170"/>
                  </a:cubicBezTo>
                  <a:cubicBezTo>
                    <a:pt x="53" y="170"/>
                    <a:pt x="55" y="171"/>
                    <a:pt x="57" y="171"/>
                  </a:cubicBezTo>
                  <a:cubicBezTo>
                    <a:pt x="59" y="171"/>
                    <a:pt x="212" y="171"/>
                    <a:pt x="212" y="171"/>
                  </a:cubicBezTo>
                  <a:cubicBezTo>
                    <a:pt x="212" y="171"/>
                    <a:pt x="212" y="171"/>
                    <a:pt x="212" y="171"/>
                  </a:cubicBezTo>
                  <a:cubicBezTo>
                    <a:pt x="238" y="170"/>
                    <a:pt x="260" y="149"/>
                    <a:pt x="260" y="122"/>
                  </a:cubicBezTo>
                  <a:cubicBezTo>
                    <a:pt x="260" y="98"/>
                    <a:pt x="242" y="78"/>
                    <a:pt x="218"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p:cNvGrpSpPr/>
          <p:nvPr/>
        </p:nvGrpSpPr>
        <p:grpSpPr>
          <a:xfrm>
            <a:off x="7982408" y="2026590"/>
            <a:ext cx="3939668" cy="2385753"/>
            <a:chOff x="7982408" y="2026590"/>
            <a:chExt cx="3939668" cy="2385753"/>
          </a:xfrm>
        </p:grpSpPr>
        <p:sp>
          <p:nvSpPr>
            <p:cNvPr id="57" name="Rectangle 56"/>
            <p:cNvSpPr/>
            <p:nvPr/>
          </p:nvSpPr>
          <p:spPr>
            <a:xfrm>
              <a:off x="7982408" y="2825171"/>
              <a:ext cx="3939668"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914367">
                <a:lnSpc>
                  <a:spcPct val="90000"/>
                </a:lnSpc>
              </a:pPr>
              <a:r>
                <a:rPr lang="en-US" sz="2400" dirty="0">
                  <a:gradFill>
                    <a:gsLst>
                      <a:gs pos="1250">
                        <a:srgbClr val="FFFFFF"/>
                      </a:gs>
                      <a:gs pos="100000">
                        <a:srgbClr val="FFFFFF"/>
                      </a:gs>
                    </a:gsLst>
                    <a:lin ang="5400000" scaled="0"/>
                  </a:gradFill>
                  <a:latin typeface="+mj-lt"/>
                  <a:cs typeface="Segoe UI Semilight" panose="020B0402040204020203" pitchFamily="34" charset="0"/>
                </a:rPr>
                <a:t>Amazon Web Services</a:t>
              </a:r>
            </a:p>
          </p:txBody>
        </p:sp>
        <p:sp>
          <p:nvSpPr>
            <p:cNvPr id="77" name="Rectangle 76"/>
            <p:cNvSpPr/>
            <p:nvPr/>
          </p:nvSpPr>
          <p:spPr>
            <a:xfrm>
              <a:off x="7982408" y="2026590"/>
              <a:ext cx="745343"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78" name="Rectangle 77"/>
            <p:cNvSpPr/>
            <p:nvPr/>
          </p:nvSpPr>
          <p:spPr>
            <a:xfrm>
              <a:off x="8780989" y="2026590"/>
              <a:ext cx="745343"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Windows</a:t>
              </a:r>
            </a:p>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Server</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80" name="Rectangle 79"/>
            <p:cNvSpPr/>
            <p:nvPr/>
          </p:nvSpPr>
          <p:spPr>
            <a:xfrm>
              <a:off x="9579571" y="2026590"/>
              <a:ext cx="745343"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Linux</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81" name="Rectangle 80"/>
            <p:cNvSpPr/>
            <p:nvPr/>
          </p:nvSpPr>
          <p:spPr>
            <a:xfrm>
              <a:off x="10378152" y="2026590"/>
              <a:ext cx="745343"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Linux</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82" name="Rectangle 81"/>
            <p:cNvSpPr/>
            <p:nvPr/>
          </p:nvSpPr>
          <p:spPr>
            <a:xfrm>
              <a:off x="11176733" y="2026590"/>
              <a:ext cx="745343" cy="745343"/>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gradFill>
                    <a:gsLst>
                      <a:gs pos="1250">
                        <a:srgbClr val="FFFFFF"/>
                      </a:gs>
                      <a:gs pos="100000">
                        <a:srgbClr val="FFFFFF"/>
                      </a:gs>
                    </a:gsLst>
                    <a:lin ang="5400000" scaled="0"/>
                  </a:gradFill>
                  <a:cs typeface="Segoe UI Semilight" panose="020B0402040204020203" pitchFamily="34" charset="0"/>
                </a:rPr>
                <a:t>Linux</a:t>
              </a:r>
              <a:br>
                <a:rPr lang="en-US" sz="1100" dirty="0">
                  <a:gradFill>
                    <a:gsLst>
                      <a:gs pos="1250">
                        <a:srgbClr val="FFFFFF"/>
                      </a:gs>
                      <a:gs pos="100000">
                        <a:srgbClr val="FFFFFF"/>
                      </a:gs>
                    </a:gsLst>
                    <a:lin ang="5400000" scaled="0"/>
                  </a:gradFill>
                  <a:cs typeface="Segoe UI Semilight" panose="020B0402040204020203" pitchFamily="34" charset="0"/>
                </a:rPr>
              </a:br>
              <a:r>
                <a:rPr lang="en-US" sz="1100" dirty="0">
                  <a:gradFill>
                    <a:gsLst>
                      <a:gs pos="1250">
                        <a:srgbClr val="FFFFFF"/>
                      </a:gs>
                      <a:gs pos="100000">
                        <a:srgbClr val="FFFFFF"/>
                      </a:gs>
                    </a:gsLst>
                    <a:lin ang="5400000" scaled="0"/>
                  </a:gradFill>
                  <a:cs typeface="Segoe UI Semilight" panose="020B0402040204020203" pitchFamily="34" charset="0"/>
                </a:rPr>
                <a:t>(VM)</a:t>
              </a:r>
            </a:p>
          </p:txBody>
        </p:sp>
        <p:sp>
          <p:nvSpPr>
            <p:cNvPr id="94" name="Freeform 15"/>
            <p:cNvSpPr>
              <a:spLocks/>
            </p:cNvSpPr>
            <p:nvPr/>
          </p:nvSpPr>
          <p:spPr bwMode="auto">
            <a:xfrm>
              <a:off x="9497476" y="3810381"/>
              <a:ext cx="909532" cy="601962"/>
            </a:xfrm>
            <a:custGeom>
              <a:avLst/>
              <a:gdLst>
                <a:gd name="T0" fmla="*/ 218 w 260"/>
                <a:gd name="T1" fmla="*/ 74 h 171"/>
                <a:gd name="T2" fmla="*/ 218 w 260"/>
                <a:gd name="T3" fmla="*/ 71 h 171"/>
                <a:gd name="T4" fmla="*/ 147 w 260"/>
                <a:gd name="T5" fmla="*/ 0 h 171"/>
                <a:gd name="T6" fmla="*/ 87 w 260"/>
                <a:gd name="T7" fmla="*/ 31 h 171"/>
                <a:gd name="T8" fmla="*/ 68 w 260"/>
                <a:gd name="T9" fmla="*/ 26 h 171"/>
                <a:gd name="T10" fmla="*/ 26 w 260"/>
                <a:gd name="T11" fmla="*/ 67 h 171"/>
                <a:gd name="T12" fmla="*/ 0 w 260"/>
                <a:gd name="T13" fmla="*/ 114 h 171"/>
                <a:gd name="T14" fmla="*/ 51 w 260"/>
                <a:gd name="T15" fmla="*/ 170 h 171"/>
                <a:gd name="T16" fmla="*/ 51 w 260"/>
                <a:gd name="T17" fmla="*/ 170 h 171"/>
                <a:gd name="T18" fmla="*/ 51 w 260"/>
                <a:gd name="T19" fmla="*/ 170 h 171"/>
                <a:gd name="T20" fmla="*/ 57 w 260"/>
                <a:gd name="T21" fmla="*/ 171 h 171"/>
                <a:gd name="T22" fmla="*/ 212 w 260"/>
                <a:gd name="T23" fmla="*/ 171 h 171"/>
                <a:gd name="T24" fmla="*/ 212 w 260"/>
                <a:gd name="T25" fmla="*/ 171 h 171"/>
                <a:gd name="T26" fmla="*/ 260 w 260"/>
                <a:gd name="T27" fmla="*/ 122 h 171"/>
                <a:gd name="T28" fmla="*/ 218 w 260"/>
                <a:gd name="T29" fmla="*/ 7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171">
                  <a:moveTo>
                    <a:pt x="218" y="74"/>
                  </a:moveTo>
                  <a:cubicBezTo>
                    <a:pt x="218" y="73"/>
                    <a:pt x="218" y="72"/>
                    <a:pt x="218" y="71"/>
                  </a:cubicBezTo>
                  <a:cubicBezTo>
                    <a:pt x="218" y="32"/>
                    <a:pt x="186" y="0"/>
                    <a:pt x="147" y="0"/>
                  </a:cubicBezTo>
                  <a:cubicBezTo>
                    <a:pt x="122" y="0"/>
                    <a:pt x="100" y="12"/>
                    <a:pt x="87" y="31"/>
                  </a:cubicBezTo>
                  <a:cubicBezTo>
                    <a:pt x="82" y="28"/>
                    <a:pt x="75" y="26"/>
                    <a:pt x="68" y="26"/>
                  </a:cubicBezTo>
                  <a:cubicBezTo>
                    <a:pt x="45" y="26"/>
                    <a:pt x="27" y="44"/>
                    <a:pt x="26" y="67"/>
                  </a:cubicBezTo>
                  <a:cubicBezTo>
                    <a:pt x="11" y="77"/>
                    <a:pt x="0" y="94"/>
                    <a:pt x="0" y="114"/>
                  </a:cubicBezTo>
                  <a:cubicBezTo>
                    <a:pt x="0" y="143"/>
                    <a:pt x="22" y="167"/>
                    <a:pt x="51" y="170"/>
                  </a:cubicBezTo>
                  <a:cubicBezTo>
                    <a:pt x="51" y="170"/>
                    <a:pt x="51" y="170"/>
                    <a:pt x="51" y="170"/>
                  </a:cubicBezTo>
                  <a:cubicBezTo>
                    <a:pt x="51" y="170"/>
                    <a:pt x="51" y="170"/>
                    <a:pt x="51" y="170"/>
                  </a:cubicBezTo>
                  <a:cubicBezTo>
                    <a:pt x="53" y="170"/>
                    <a:pt x="55" y="171"/>
                    <a:pt x="57" y="171"/>
                  </a:cubicBezTo>
                  <a:cubicBezTo>
                    <a:pt x="59" y="171"/>
                    <a:pt x="212" y="171"/>
                    <a:pt x="212" y="171"/>
                  </a:cubicBezTo>
                  <a:cubicBezTo>
                    <a:pt x="212" y="171"/>
                    <a:pt x="212" y="171"/>
                    <a:pt x="212" y="171"/>
                  </a:cubicBezTo>
                  <a:cubicBezTo>
                    <a:pt x="238" y="170"/>
                    <a:pt x="260" y="149"/>
                    <a:pt x="260" y="122"/>
                  </a:cubicBezTo>
                  <a:cubicBezTo>
                    <a:pt x="260" y="98"/>
                    <a:pt x="242" y="78"/>
                    <a:pt x="218"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3" name="Right Arrow 102"/>
          <p:cNvSpPr/>
          <p:nvPr/>
        </p:nvSpPr>
        <p:spPr>
          <a:xfrm rot="10800000" flipH="1">
            <a:off x="6834245" y="2406154"/>
            <a:ext cx="1039756" cy="769006"/>
          </a:xfrm>
          <a:prstGeom prst="rightArrow">
            <a:avLst/>
          </a:prstGeom>
          <a:gradFill>
            <a:gsLst>
              <a:gs pos="0">
                <a:schemeClr val="accent4">
                  <a:alpha val="0"/>
                </a:schemeClr>
              </a:gs>
              <a:gs pos="100000">
                <a:schemeClr val="accent4"/>
              </a:gs>
            </a:gsLst>
            <a:lin ang="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endParaRPr lang="en-US" dirty="0">
              <a:gradFill>
                <a:gsLst>
                  <a:gs pos="1250">
                    <a:srgbClr val="FFFFFF"/>
                  </a:gs>
                  <a:gs pos="100000">
                    <a:srgbClr val="FFFFFF"/>
                  </a:gs>
                </a:gsLst>
                <a:lin ang="5400000" scaled="0"/>
              </a:gradFill>
            </a:endParaRPr>
          </a:p>
        </p:txBody>
      </p:sp>
      <p:sp>
        <p:nvSpPr>
          <p:cNvPr id="118" name="Right Arrow 117"/>
          <p:cNvSpPr/>
          <p:nvPr/>
        </p:nvSpPr>
        <p:spPr>
          <a:xfrm rot="16200000" flipH="1">
            <a:off x="5575748" y="3333217"/>
            <a:ext cx="1039756" cy="769006"/>
          </a:xfrm>
          <a:prstGeom prst="rightArrow">
            <a:avLst/>
          </a:prstGeom>
          <a:gradFill>
            <a:gsLst>
              <a:gs pos="0">
                <a:schemeClr val="tx1">
                  <a:alpha val="0"/>
                </a:schemeClr>
              </a:gs>
              <a:gs pos="100000">
                <a:schemeClr val="tx1"/>
              </a:gs>
            </a:gsLst>
            <a:lin ang="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lnSpc>
                <a:spcPct val="90000"/>
              </a:lnSpc>
            </a:pPr>
            <a:endParaRPr lang="en-US" dirty="0">
              <a:gradFill>
                <a:gsLst>
                  <a:gs pos="1250">
                    <a:srgbClr val="FFFFFF"/>
                  </a:gs>
                  <a:gs pos="100000">
                    <a:srgbClr val="FFFFFF"/>
                  </a:gs>
                </a:gsLst>
                <a:lin ang="5400000" scaled="0"/>
              </a:gradFill>
            </a:endParaRPr>
          </a:p>
        </p:txBody>
      </p:sp>
      <p:grpSp>
        <p:nvGrpSpPr>
          <p:cNvPr id="5" name="Group 4"/>
          <p:cNvGrpSpPr/>
          <p:nvPr/>
        </p:nvGrpSpPr>
        <p:grpSpPr>
          <a:xfrm>
            <a:off x="3089689" y="4812538"/>
            <a:ext cx="6001676" cy="1543924"/>
            <a:chOff x="3089689" y="4812538"/>
            <a:chExt cx="6001676" cy="1543924"/>
          </a:xfrm>
        </p:grpSpPr>
        <p:grpSp>
          <p:nvGrpSpPr>
            <p:cNvPr id="4" name="Group 3"/>
            <p:cNvGrpSpPr/>
            <p:nvPr/>
          </p:nvGrpSpPr>
          <p:grpSpPr>
            <a:xfrm>
              <a:off x="4126166" y="4812538"/>
              <a:ext cx="3939668" cy="1543924"/>
              <a:chOff x="4864411" y="4568733"/>
              <a:chExt cx="3939668" cy="1543924"/>
            </a:xfrm>
            <a:solidFill>
              <a:schemeClr val="tx1">
                <a:lumMod val="95000"/>
              </a:schemeClr>
            </a:solidFill>
          </p:grpSpPr>
          <p:sp>
            <p:nvSpPr>
              <p:cNvPr id="112" name="Rectangle 111"/>
              <p:cNvSpPr/>
              <p:nvPr/>
            </p:nvSpPr>
            <p:spPr>
              <a:xfrm>
                <a:off x="4864411" y="5367314"/>
                <a:ext cx="3939668"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rtlCol="0" anchor="ctr"/>
              <a:lstStyle/>
              <a:p>
                <a:pPr algn="ctr" defTabSz="914367">
                  <a:lnSpc>
                    <a:spcPct val="90000"/>
                  </a:lnSpc>
                </a:pPr>
                <a:r>
                  <a:rPr lang="en-US" sz="2000" dirty="0">
                    <a:solidFill>
                      <a:schemeClr val="accent1"/>
                    </a:solidFill>
                    <a:latin typeface="+mj-lt"/>
                    <a:cs typeface="Segoe UI Semilight" panose="020B0402040204020203" pitchFamily="34" charset="0"/>
                  </a:rPr>
                  <a:t>Private </a:t>
                </a:r>
                <a:r>
                  <a:rPr lang="en-US" sz="2000" dirty="0" smtClean="0">
                    <a:solidFill>
                      <a:schemeClr val="accent1"/>
                    </a:solidFill>
                    <a:latin typeface="+mj-lt"/>
                    <a:cs typeface="Segoe UI Semilight" panose="020B0402040204020203" pitchFamily="34" charset="0"/>
                  </a:rPr>
                  <a:t>clouds </a:t>
                </a:r>
                <a:r>
                  <a:rPr lang="en-US" sz="2000" dirty="0">
                    <a:solidFill>
                      <a:schemeClr val="accent1"/>
                    </a:solidFill>
                    <a:latin typeface="+mj-lt"/>
                    <a:cs typeface="Segoe UI Semilight" panose="020B0402040204020203" pitchFamily="34" charset="0"/>
                  </a:rPr>
                  <a:t/>
                </a:r>
                <a:br>
                  <a:rPr lang="en-US" sz="2000" dirty="0">
                    <a:solidFill>
                      <a:schemeClr val="accent1"/>
                    </a:solidFill>
                    <a:latin typeface="+mj-lt"/>
                    <a:cs typeface="Segoe UI Semilight" panose="020B0402040204020203" pitchFamily="34" charset="0"/>
                  </a:rPr>
                </a:br>
                <a:r>
                  <a:rPr lang="en-US" sz="1400" dirty="0" smtClean="0">
                    <a:solidFill>
                      <a:schemeClr val="accent1"/>
                    </a:solidFill>
                  </a:rPr>
                  <a:t>(Azure Stack, Hyper-V, VMware, OpenStack)</a:t>
                </a:r>
                <a:endParaRPr lang="en-US" sz="1400" dirty="0">
                  <a:solidFill>
                    <a:schemeClr val="accent1"/>
                  </a:solidFill>
                  <a:latin typeface="Segoe UI Semilight" panose="020B0402040204020203" pitchFamily="34" charset="0"/>
                  <a:cs typeface="Segoe UI Semilight" panose="020B0402040204020203" pitchFamily="34" charset="0"/>
                </a:endParaRPr>
              </a:p>
            </p:txBody>
          </p:sp>
          <p:sp>
            <p:nvSpPr>
              <p:cNvPr id="113" name="Rectangle 112"/>
              <p:cNvSpPr/>
              <p:nvPr/>
            </p:nvSpPr>
            <p:spPr>
              <a:xfrm>
                <a:off x="4864411" y="4568733"/>
                <a:ext cx="745343"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solidFill>
                      <a:schemeClr val="accent1"/>
                    </a:solidFill>
                    <a:cs typeface="Segoe UI Semilight" panose="020B0402040204020203" pitchFamily="34" charset="0"/>
                  </a:rPr>
                  <a:t>Windows</a:t>
                </a:r>
              </a:p>
              <a:p>
                <a:pPr algn="ctr" defTabSz="914367">
                  <a:lnSpc>
                    <a:spcPct val="90000"/>
                  </a:lnSpc>
                </a:pPr>
                <a:r>
                  <a:rPr lang="en-US" sz="1100" dirty="0">
                    <a:solidFill>
                      <a:schemeClr val="accent1"/>
                    </a:solidFill>
                    <a:cs typeface="Segoe UI Semilight" panose="020B0402040204020203" pitchFamily="34" charset="0"/>
                  </a:rPr>
                  <a:t>Server</a:t>
                </a:r>
              </a:p>
              <a:p>
                <a:pPr algn="ctr" defTabSz="914367">
                  <a:lnSpc>
                    <a:spcPct val="90000"/>
                  </a:lnSpc>
                </a:pPr>
                <a:r>
                  <a:rPr lang="en-US" sz="1100" dirty="0">
                    <a:solidFill>
                      <a:schemeClr val="accent1"/>
                    </a:solidFill>
                    <a:cs typeface="Segoe UI Semilight" panose="020B0402040204020203" pitchFamily="34" charset="0"/>
                  </a:rPr>
                  <a:t>(Guest)</a:t>
                </a:r>
              </a:p>
            </p:txBody>
          </p:sp>
          <p:sp>
            <p:nvSpPr>
              <p:cNvPr id="114" name="Rectangle 113"/>
              <p:cNvSpPr/>
              <p:nvPr/>
            </p:nvSpPr>
            <p:spPr>
              <a:xfrm>
                <a:off x="5662992" y="4568733"/>
                <a:ext cx="745343"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solidFill>
                      <a:schemeClr val="accent1"/>
                    </a:solidFill>
                  </a:rPr>
                  <a:t>Windows</a:t>
                </a:r>
              </a:p>
              <a:p>
                <a:pPr algn="ctr" defTabSz="914367">
                  <a:lnSpc>
                    <a:spcPct val="90000"/>
                  </a:lnSpc>
                </a:pPr>
                <a:r>
                  <a:rPr lang="en-US" sz="1100" dirty="0">
                    <a:solidFill>
                      <a:schemeClr val="accent1"/>
                    </a:solidFill>
                  </a:rPr>
                  <a:t>Server</a:t>
                </a:r>
              </a:p>
              <a:p>
                <a:pPr algn="ctr" defTabSz="914367">
                  <a:lnSpc>
                    <a:spcPct val="90000"/>
                  </a:lnSpc>
                </a:pPr>
                <a:r>
                  <a:rPr lang="en-US" sz="1100" dirty="0">
                    <a:solidFill>
                      <a:schemeClr val="accent1"/>
                    </a:solidFill>
                  </a:rPr>
                  <a:t>(Guest)</a:t>
                </a:r>
              </a:p>
            </p:txBody>
          </p:sp>
          <p:sp>
            <p:nvSpPr>
              <p:cNvPr id="115" name="Rectangle 114"/>
              <p:cNvSpPr/>
              <p:nvPr/>
            </p:nvSpPr>
            <p:spPr>
              <a:xfrm>
                <a:off x="6461574" y="4568733"/>
                <a:ext cx="745343"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solidFill>
                      <a:schemeClr val="accent1"/>
                    </a:solidFill>
                    <a:cs typeface="Segoe UI Semilight" panose="020B0402040204020203" pitchFamily="34" charset="0"/>
                  </a:rPr>
                  <a:t>Windows</a:t>
                </a:r>
              </a:p>
              <a:p>
                <a:pPr algn="ctr" defTabSz="914367">
                  <a:lnSpc>
                    <a:spcPct val="90000"/>
                  </a:lnSpc>
                </a:pPr>
                <a:r>
                  <a:rPr lang="en-US" sz="1100" dirty="0">
                    <a:solidFill>
                      <a:schemeClr val="accent1"/>
                    </a:solidFill>
                    <a:cs typeface="Segoe UI Semilight" panose="020B0402040204020203" pitchFamily="34" charset="0"/>
                  </a:rPr>
                  <a:t>Server</a:t>
                </a:r>
              </a:p>
              <a:p>
                <a:pPr algn="ctr" defTabSz="914367">
                  <a:lnSpc>
                    <a:spcPct val="90000"/>
                  </a:lnSpc>
                </a:pPr>
                <a:r>
                  <a:rPr lang="en-US" sz="1100" dirty="0">
                    <a:solidFill>
                      <a:schemeClr val="accent1"/>
                    </a:solidFill>
                    <a:cs typeface="Segoe UI Semilight" panose="020B0402040204020203" pitchFamily="34" charset="0"/>
                  </a:rPr>
                  <a:t>(Guest)</a:t>
                </a:r>
              </a:p>
            </p:txBody>
          </p:sp>
          <p:sp>
            <p:nvSpPr>
              <p:cNvPr id="116" name="Rectangle 115"/>
              <p:cNvSpPr/>
              <p:nvPr/>
            </p:nvSpPr>
            <p:spPr>
              <a:xfrm>
                <a:off x="7260155" y="4568733"/>
                <a:ext cx="745343"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solidFill>
                      <a:schemeClr val="accent1"/>
                    </a:solidFill>
                  </a:rPr>
                  <a:t>Windows</a:t>
                </a:r>
              </a:p>
              <a:p>
                <a:pPr algn="ctr" defTabSz="914367">
                  <a:lnSpc>
                    <a:spcPct val="90000"/>
                  </a:lnSpc>
                </a:pPr>
                <a:r>
                  <a:rPr lang="en-US" sz="1100" dirty="0">
                    <a:solidFill>
                      <a:schemeClr val="accent1"/>
                    </a:solidFill>
                  </a:rPr>
                  <a:t>Server</a:t>
                </a:r>
              </a:p>
              <a:p>
                <a:pPr algn="ctr" defTabSz="914367">
                  <a:lnSpc>
                    <a:spcPct val="90000"/>
                  </a:lnSpc>
                </a:pPr>
                <a:r>
                  <a:rPr lang="en-US" sz="1100" dirty="0">
                    <a:solidFill>
                      <a:schemeClr val="accent1"/>
                    </a:solidFill>
                  </a:rPr>
                  <a:t>(Guest)</a:t>
                </a:r>
              </a:p>
            </p:txBody>
          </p:sp>
          <p:sp>
            <p:nvSpPr>
              <p:cNvPr id="117" name="Rectangle 116"/>
              <p:cNvSpPr/>
              <p:nvPr/>
            </p:nvSpPr>
            <p:spPr>
              <a:xfrm>
                <a:off x="8058736" y="4568733"/>
                <a:ext cx="745343" cy="745343"/>
              </a:xfrm>
              <a:prstGeom prst="rect">
                <a:avLst/>
              </a:prstGeom>
              <a:grpFill/>
              <a:ln>
                <a:no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defTabSz="914367">
                  <a:lnSpc>
                    <a:spcPct val="90000"/>
                  </a:lnSpc>
                </a:pPr>
                <a:r>
                  <a:rPr lang="en-US" sz="1100" dirty="0">
                    <a:solidFill>
                      <a:schemeClr val="accent1"/>
                    </a:solidFill>
                    <a:cs typeface="Segoe UI Semilight" panose="020B0402040204020203" pitchFamily="34" charset="0"/>
                  </a:rPr>
                  <a:t>Linux</a:t>
                </a:r>
                <a:br>
                  <a:rPr lang="en-US" sz="1100" dirty="0">
                    <a:solidFill>
                      <a:schemeClr val="accent1"/>
                    </a:solidFill>
                    <a:cs typeface="Segoe UI Semilight" panose="020B0402040204020203" pitchFamily="34" charset="0"/>
                  </a:rPr>
                </a:br>
                <a:r>
                  <a:rPr lang="en-US" sz="1100" dirty="0" smtClean="0">
                    <a:solidFill>
                      <a:schemeClr val="accent1"/>
                    </a:solidFill>
                    <a:cs typeface="Segoe UI Semilight" panose="020B0402040204020203" pitchFamily="34" charset="0"/>
                  </a:rPr>
                  <a:t>(Guest)</a:t>
                </a:r>
                <a:endParaRPr lang="en-US" sz="1100" dirty="0">
                  <a:solidFill>
                    <a:schemeClr val="accent1"/>
                  </a:solidFill>
                  <a:cs typeface="Segoe UI Semilight" panose="020B0402040204020203" pitchFamily="34" charset="0"/>
                </a:endParaRPr>
              </a:p>
            </p:txBody>
          </p:sp>
        </p:grpSp>
        <p:grpSp>
          <p:nvGrpSpPr>
            <p:cNvPr id="119" name="Group 118"/>
            <p:cNvGrpSpPr/>
            <p:nvPr/>
          </p:nvGrpSpPr>
          <p:grpSpPr>
            <a:xfrm>
              <a:off x="3089689" y="5245100"/>
              <a:ext cx="832776" cy="1111362"/>
              <a:chOff x="2416275" y="4798284"/>
              <a:chExt cx="404726" cy="540118"/>
            </a:xfrm>
          </p:grpSpPr>
          <p:sp>
            <p:nvSpPr>
              <p:cNvPr id="120" name="Freeform 10"/>
              <p:cNvSpPr>
                <a:spLocks noEditPoints="1"/>
              </p:cNvSpPr>
              <p:nvPr/>
            </p:nvSpPr>
            <p:spPr bwMode="auto">
              <a:xfrm>
                <a:off x="2416275" y="5026226"/>
                <a:ext cx="253616" cy="312176"/>
              </a:xfrm>
              <a:custGeom>
                <a:avLst/>
                <a:gdLst>
                  <a:gd name="T0" fmla="*/ 0 w 2776"/>
                  <a:gd name="T1" fmla="*/ 0 h 3417"/>
                  <a:gd name="T2" fmla="*/ 0 w 2776"/>
                  <a:gd name="T3" fmla="*/ 3417 h 3417"/>
                  <a:gd name="T4" fmla="*/ 902 w 2776"/>
                  <a:gd name="T5" fmla="*/ 3417 h 3417"/>
                  <a:gd name="T6" fmla="*/ 902 w 2776"/>
                  <a:gd name="T7" fmla="*/ 2717 h 3417"/>
                  <a:gd name="T8" fmla="*/ 1264 w 2776"/>
                  <a:gd name="T9" fmla="*/ 2717 h 3417"/>
                  <a:gd name="T10" fmla="*/ 1264 w 2776"/>
                  <a:gd name="T11" fmla="*/ 3417 h 3417"/>
                  <a:gd name="T12" fmla="*/ 1526 w 2776"/>
                  <a:gd name="T13" fmla="*/ 3417 h 3417"/>
                  <a:gd name="T14" fmla="*/ 1526 w 2776"/>
                  <a:gd name="T15" fmla="*/ 2717 h 3417"/>
                  <a:gd name="T16" fmla="*/ 1889 w 2776"/>
                  <a:gd name="T17" fmla="*/ 2717 h 3417"/>
                  <a:gd name="T18" fmla="*/ 1889 w 2776"/>
                  <a:gd name="T19" fmla="*/ 3417 h 3417"/>
                  <a:gd name="T20" fmla="*/ 2776 w 2776"/>
                  <a:gd name="T21" fmla="*/ 3417 h 3417"/>
                  <a:gd name="T22" fmla="*/ 2776 w 2776"/>
                  <a:gd name="T23" fmla="*/ 0 h 3417"/>
                  <a:gd name="T24" fmla="*/ 0 w 2776"/>
                  <a:gd name="T25" fmla="*/ 0 h 3417"/>
                  <a:gd name="T26" fmla="*/ 2516 w 2776"/>
                  <a:gd name="T27" fmla="*/ 2495 h 3417"/>
                  <a:gd name="T28" fmla="*/ 275 w 2776"/>
                  <a:gd name="T29" fmla="*/ 2495 h 3417"/>
                  <a:gd name="T30" fmla="*/ 275 w 2776"/>
                  <a:gd name="T31" fmla="*/ 2135 h 3417"/>
                  <a:gd name="T32" fmla="*/ 2516 w 2776"/>
                  <a:gd name="T33" fmla="*/ 2135 h 3417"/>
                  <a:gd name="T34" fmla="*/ 2516 w 2776"/>
                  <a:gd name="T35" fmla="*/ 2495 h 3417"/>
                  <a:gd name="T36" fmla="*/ 2516 w 2776"/>
                  <a:gd name="T37" fmla="*/ 1870 h 3417"/>
                  <a:gd name="T38" fmla="*/ 275 w 2776"/>
                  <a:gd name="T39" fmla="*/ 1870 h 3417"/>
                  <a:gd name="T40" fmla="*/ 275 w 2776"/>
                  <a:gd name="T41" fmla="*/ 1511 h 3417"/>
                  <a:gd name="T42" fmla="*/ 2516 w 2776"/>
                  <a:gd name="T43" fmla="*/ 1511 h 3417"/>
                  <a:gd name="T44" fmla="*/ 2516 w 2776"/>
                  <a:gd name="T45" fmla="*/ 1870 h 3417"/>
                  <a:gd name="T46" fmla="*/ 2516 w 2776"/>
                  <a:gd name="T47" fmla="*/ 1248 h 3417"/>
                  <a:gd name="T48" fmla="*/ 275 w 2776"/>
                  <a:gd name="T49" fmla="*/ 1248 h 3417"/>
                  <a:gd name="T50" fmla="*/ 275 w 2776"/>
                  <a:gd name="T51" fmla="*/ 889 h 3417"/>
                  <a:gd name="T52" fmla="*/ 2516 w 2776"/>
                  <a:gd name="T53" fmla="*/ 889 h 3417"/>
                  <a:gd name="T54" fmla="*/ 2516 w 2776"/>
                  <a:gd name="T55" fmla="*/ 1248 h 3417"/>
                  <a:gd name="T56" fmla="*/ 2516 w 2776"/>
                  <a:gd name="T57" fmla="*/ 626 h 3417"/>
                  <a:gd name="T58" fmla="*/ 275 w 2776"/>
                  <a:gd name="T59" fmla="*/ 626 h 3417"/>
                  <a:gd name="T60" fmla="*/ 275 w 2776"/>
                  <a:gd name="T61" fmla="*/ 267 h 3417"/>
                  <a:gd name="T62" fmla="*/ 2516 w 2776"/>
                  <a:gd name="T63" fmla="*/ 267 h 3417"/>
                  <a:gd name="T64" fmla="*/ 2516 w 2776"/>
                  <a:gd name="T65" fmla="*/ 626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76" h="3417">
                    <a:moveTo>
                      <a:pt x="0" y="0"/>
                    </a:moveTo>
                    <a:lnTo>
                      <a:pt x="0" y="3417"/>
                    </a:lnTo>
                    <a:lnTo>
                      <a:pt x="902" y="3417"/>
                    </a:lnTo>
                    <a:lnTo>
                      <a:pt x="902" y="2717"/>
                    </a:lnTo>
                    <a:lnTo>
                      <a:pt x="1264" y="2717"/>
                    </a:lnTo>
                    <a:lnTo>
                      <a:pt x="1264" y="3417"/>
                    </a:lnTo>
                    <a:lnTo>
                      <a:pt x="1526" y="3417"/>
                    </a:lnTo>
                    <a:lnTo>
                      <a:pt x="1526" y="2717"/>
                    </a:lnTo>
                    <a:lnTo>
                      <a:pt x="1889" y="2717"/>
                    </a:lnTo>
                    <a:lnTo>
                      <a:pt x="1889" y="3417"/>
                    </a:lnTo>
                    <a:lnTo>
                      <a:pt x="2776" y="3417"/>
                    </a:lnTo>
                    <a:lnTo>
                      <a:pt x="2776" y="0"/>
                    </a:lnTo>
                    <a:lnTo>
                      <a:pt x="0" y="0"/>
                    </a:lnTo>
                    <a:close/>
                    <a:moveTo>
                      <a:pt x="2516" y="2495"/>
                    </a:moveTo>
                    <a:lnTo>
                      <a:pt x="275" y="2495"/>
                    </a:lnTo>
                    <a:lnTo>
                      <a:pt x="275" y="2135"/>
                    </a:lnTo>
                    <a:lnTo>
                      <a:pt x="2516" y="2135"/>
                    </a:lnTo>
                    <a:lnTo>
                      <a:pt x="2516" y="2495"/>
                    </a:lnTo>
                    <a:close/>
                    <a:moveTo>
                      <a:pt x="2516" y="1870"/>
                    </a:moveTo>
                    <a:lnTo>
                      <a:pt x="275" y="1870"/>
                    </a:lnTo>
                    <a:lnTo>
                      <a:pt x="275" y="1511"/>
                    </a:lnTo>
                    <a:lnTo>
                      <a:pt x="2516" y="1511"/>
                    </a:lnTo>
                    <a:lnTo>
                      <a:pt x="2516" y="1870"/>
                    </a:lnTo>
                    <a:close/>
                    <a:moveTo>
                      <a:pt x="2516" y="1248"/>
                    </a:moveTo>
                    <a:lnTo>
                      <a:pt x="275" y="1248"/>
                    </a:lnTo>
                    <a:lnTo>
                      <a:pt x="275" y="889"/>
                    </a:lnTo>
                    <a:lnTo>
                      <a:pt x="2516" y="889"/>
                    </a:lnTo>
                    <a:lnTo>
                      <a:pt x="2516" y="1248"/>
                    </a:lnTo>
                    <a:close/>
                    <a:moveTo>
                      <a:pt x="2516" y="626"/>
                    </a:moveTo>
                    <a:lnTo>
                      <a:pt x="275" y="626"/>
                    </a:lnTo>
                    <a:lnTo>
                      <a:pt x="275" y="267"/>
                    </a:lnTo>
                    <a:lnTo>
                      <a:pt x="2516" y="267"/>
                    </a:lnTo>
                    <a:lnTo>
                      <a:pt x="2516" y="6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1"/>
              <p:cNvSpPr>
                <a:spLocks noEditPoints="1"/>
              </p:cNvSpPr>
              <p:nvPr/>
            </p:nvSpPr>
            <p:spPr bwMode="auto">
              <a:xfrm>
                <a:off x="2567385" y="4798284"/>
                <a:ext cx="253616" cy="540118"/>
              </a:xfrm>
              <a:custGeom>
                <a:avLst/>
                <a:gdLst>
                  <a:gd name="T0" fmla="*/ 0 w 2776"/>
                  <a:gd name="T1" fmla="*/ 0 h 5912"/>
                  <a:gd name="T2" fmla="*/ 0 w 2776"/>
                  <a:gd name="T3" fmla="*/ 2308 h 5912"/>
                  <a:gd name="T4" fmla="*/ 275 w 2776"/>
                  <a:gd name="T5" fmla="*/ 2308 h 5912"/>
                  <a:gd name="T6" fmla="*/ 275 w 2776"/>
                  <a:gd name="T7" fmla="*/ 2137 h 5912"/>
                  <a:gd name="T8" fmla="*/ 2516 w 2776"/>
                  <a:gd name="T9" fmla="*/ 2137 h 5912"/>
                  <a:gd name="T10" fmla="*/ 2516 w 2776"/>
                  <a:gd name="T11" fmla="*/ 2497 h 5912"/>
                  <a:gd name="T12" fmla="*/ 1389 w 2776"/>
                  <a:gd name="T13" fmla="*/ 2497 h 5912"/>
                  <a:gd name="T14" fmla="*/ 1389 w 2776"/>
                  <a:gd name="T15" fmla="*/ 2762 h 5912"/>
                  <a:gd name="T16" fmla="*/ 2516 w 2776"/>
                  <a:gd name="T17" fmla="*/ 2762 h 5912"/>
                  <a:gd name="T18" fmla="*/ 2516 w 2776"/>
                  <a:gd name="T19" fmla="*/ 3121 h 5912"/>
                  <a:gd name="T20" fmla="*/ 1389 w 2776"/>
                  <a:gd name="T21" fmla="*/ 3121 h 5912"/>
                  <a:gd name="T22" fmla="*/ 1389 w 2776"/>
                  <a:gd name="T23" fmla="*/ 3384 h 5912"/>
                  <a:gd name="T24" fmla="*/ 2516 w 2776"/>
                  <a:gd name="T25" fmla="*/ 3384 h 5912"/>
                  <a:gd name="T26" fmla="*/ 2516 w 2776"/>
                  <a:gd name="T27" fmla="*/ 3743 h 5912"/>
                  <a:gd name="T28" fmla="*/ 1389 w 2776"/>
                  <a:gd name="T29" fmla="*/ 3743 h 5912"/>
                  <a:gd name="T30" fmla="*/ 1389 w 2776"/>
                  <a:gd name="T31" fmla="*/ 4006 h 5912"/>
                  <a:gd name="T32" fmla="*/ 2516 w 2776"/>
                  <a:gd name="T33" fmla="*/ 4006 h 5912"/>
                  <a:gd name="T34" fmla="*/ 2516 w 2776"/>
                  <a:gd name="T35" fmla="*/ 4365 h 5912"/>
                  <a:gd name="T36" fmla="*/ 1389 w 2776"/>
                  <a:gd name="T37" fmla="*/ 4365 h 5912"/>
                  <a:gd name="T38" fmla="*/ 1389 w 2776"/>
                  <a:gd name="T39" fmla="*/ 4630 h 5912"/>
                  <a:gd name="T40" fmla="*/ 2516 w 2776"/>
                  <a:gd name="T41" fmla="*/ 4630 h 5912"/>
                  <a:gd name="T42" fmla="*/ 2516 w 2776"/>
                  <a:gd name="T43" fmla="*/ 4990 h 5912"/>
                  <a:gd name="T44" fmla="*/ 1389 w 2776"/>
                  <a:gd name="T45" fmla="*/ 4990 h 5912"/>
                  <a:gd name="T46" fmla="*/ 1389 w 2776"/>
                  <a:gd name="T47" fmla="*/ 5912 h 5912"/>
                  <a:gd name="T48" fmla="*/ 1527 w 2776"/>
                  <a:gd name="T49" fmla="*/ 5912 h 5912"/>
                  <a:gd name="T50" fmla="*/ 1527 w 2776"/>
                  <a:gd name="T51" fmla="*/ 5212 h 5912"/>
                  <a:gd name="T52" fmla="*/ 1889 w 2776"/>
                  <a:gd name="T53" fmla="*/ 5212 h 5912"/>
                  <a:gd name="T54" fmla="*/ 1889 w 2776"/>
                  <a:gd name="T55" fmla="*/ 5912 h 5912"/>
                  <a:gd name="T56" fmla="*/ 2776 w 2776"/>
                  <a:gd name="T57" fmla="*/ 5912 h 5912"/>
                  <a:gd name="T58" fmla="*/ 2776 w 2776"/>
                  <a:gd name="T59" fmla="*/ 0 h 5912"/>
                  <a:gd name="T60" fmla="*/ 0 w 2776"/>
                  <a:gd name="T61" fmla="*/ 0 h 5912"/>
                  <a:gd name="T62" fmla="*/ 2516 w 2776"/>
                  <a:gd name="T63" fmla="*/ 1875 h 5912"/>
                  <a:gd name="T64" fmla="*/ 275 w 2776"/>
                  <a:gd name="T65" fmla="*/ 1875 h 5912"/>
                  <a:gd name="T66" fmla="*/ 275 w 2776"/>
                  <a:gd name="T67" fmla="*/ 1515 h 5912"/>
                  <a:gd name="T68" fmla="*/ 2516 w 2776"/>
                  <a:gd name="T69" fmla="*/ 1515 h 5912"/>
                  <a:gd name="T70" fmla="*/ 2516 w 2776"/>
                  <a:gd name="T71" fmla="*/ 1875 h 5912"/>
                  <a:gd name="T72" fmla="*/ 2516 w 2776"/>
                  <a:gd name="T73" fmla="*/ 1258 h 5912"/>
                  <a:gd name="T74" fmla="*/ 275 w 2776"/>
                  <a:gd name="T75" fmla="*/ 1258 h 5912"/>
                  <a:gd name="T76" fmla="*/ 275 w 2776"/>
                  <a:gd name="T77" fmla="*/ 898 h 5912"/>
                  <a:gd name="T78" fmla="*/ 2516 w 2776"/>
                  <a:gd name="T79" fmla="*/ 898 h 5912"/>
                  <a:gd name="T80" fmla="*/ 2516 w 2776"/>
                  <a:gd name="T81" fmla="*/ 1258 h 5912"/>
                  <a:gd name="T82" fmla="*/ 2516 w 2776"/>
                  <a:gd name="T83" fmla="*/ 636 h 5912"/>
                  <a:gd name="T84" fmla="*/ 275 w 2776"/>
                  <a:gd name="T85" fmla="*/ 636 h 5912"/>
                  <a:gd name="T86" fmla="*/ 275 w 2776"/>
                  <a:gd name="T87" fmla="*/ 276 h 5912"/>
                  <a:gd name="T88" fmla="*/ 2516 w 2776"/>
                  <a:gd name="T89" fmla="*/ 276 h 5912"/>
                  <a:gd name="T90" fmla="*/ 2516 w 2776"/>
                  <a:gd name="T91" fmla="*/ 636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6" h="5912">
                    <a:moveTo>
                      <a:pt x="0" y="0"/>
                    </a:moveTo>
                    <a:lnTo>
                      <a:pt x="0" y="2308"/>
                    </a:lnTo>
                    <a:lnTo>
                      <a:pt x="275" y="2308"/>
                    </a:lnTo>
                    <a:lnTo>
                      <a:pt x="275" y="2137"/>
                    </a:lnTo>
                    <a:lnTo>
                      <a:pt x="2516" y="2137"/>
                    </a:lnTo>
                    <a:lnTo>
                      <a:pt x="2516" y="2497"/>
                    </a:lnTo>
                    <a:lnTo>
                      <a:pt x="1389" y="2497"/>
                    </a:lnTo>
                    <a:lnTo>
                      <a:pt x="1389" y="2762"/>
                    </a:lnTo>
                    <a:lnTo>
                      <a:pt x="2516" y="2762"/>
                    </a:lnTo>
                    <a:lnTo>
                      <a:pt x="2516" y="3121"/>
                    </a:lnTo>
                    <a:lnTo>
                      <a:pt x="1389" y="3121"/>
                    </a:lnTo>
                    <a:lnTo>
                      <a:pt x="1389" y="3384"/>
                    </a:lnTo>
                    <a:lnTo>
                      <a:pt x="2516" y="3384"/>
                    </a:lnTo>
                    <a:lnTo>
                      <a:pt x="2516" y="3743"/>
                    </a:lnTo>
                    <a:lnTo>
                      <a:pt x="1389" y="3743"/>
                    </a:lnTo>
                    <a:lnTo>
                      <a:pt x="1389" y="4006"/>
                    </a:lnTo>
                    <a:lnTo>
                      <a:pt x="2516" y="4006"/>
                    </a:lnTo>
                    <a:lnTo>
                      <a:pt x="2516" y="4365"/>
                    </a:lnTo>
                    <a:lnTo>
                      <a:pt x="1389" y="4365"/>
                    </a:lnTo>
                    <a:lnTo>
                      <a:pt x="1389" y="4630"/>
                    </a:lnTo>
                    <a:lnTo>
                      <a:pt x="2516" y="4630"/>
                    </a:lnTo>
                    <a:lnTo>
                      <a:pt x="2516" y="4990"/>
                    </a:lnTo>
                    <a:lnTo>
                      <a:pt x="1389" y="4990"/>
                    </a:lnTo>
                    <a:lnTo>
                      <a:pt x="1389" y="5912"/>
                    </a:lnTo>
                    <a:lnTo>
                      <a:pt x="1527" y="5912"/>
                    </a:lnTo>
                    <a:lnTo>
                      <a:pt x="1527" y="5212"/>
                    </a:lnTo>
                    <a:lnTo>
                      <a:pt x="1889" y="5212"/>
                    </a:lnTo>
                    <a:lnTo>
                      <a:pt x="1889" y="5912"/>
                    </a:lnTo>
                    <a:lnTo>
                      <a:pt x="2776" y="5912"/>
                    </a:lnTo>
                    <a:lnTo>
                      <a:pt x="2776" y="0"/>
                    </a:lnTo>
                    <a:lnTo>
                      <a:pt x="0" y="0"/>
                    </a:lnTo>
                    <a:close/>
                    <a:moveTo>
                      <a:pt x="2516" y="1875"/>
                    </a:moveTo>
                    <a:lnTo>
                      <a:pt x="275" y="1875"/>
                    </a:lnTo>
                    <a:lnTo>
                      <a:pt x="275" y="1515"/>
                    </a:lnTo>
                    <a:lnTo>
                      <a:pt x="2516" y="1515"/>
                    </a:lnTo>
                    <a:lnTo>
                      <a:pt x="2516" y="1875"/>
                    </a:lnTo>
                    <a:close/>
                    <a:moveTo>
                      <a:pt x="2516" y="1258"/>
                    </a:moveTo>
                    <a:lnTo>
                      <a:pt x="275" y="1258"/>
                    </a:lnTo>
                    <a:lnTo>
                      <a:pt x="275" y="898"/>
                    </a:lnTo>
                    <a:lnTo>
                      <a:pt x="2516" y="898"/>
                    </a:lnTo>
                    <a:lnTo>
                      <a:pt x="2516" y="1258"/>
                    </a:lnTo>
                    <a:close/>
                    <a:moveTo>
                      <a:pt x="2516" y="636"/>
                    </a:moveTo>
                    <a:lnTo>
                      <a:pt x="275" y="636"/>
                    </a:lnTo>
                    <a:lnTo>
                      <a:pt x="275" y="276"/>
                    </a:lnTo>
                    <a:lnTo>
                      <a:pt x="2516" y="276"/>
                    </a:lnTo>
                    <a:lnTo>
                      <a:pt x="2516" y="6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2" name="Group 121"/>
            <p:cNvGrpSpPr/>
            <p:nvPr/>
          </p:nvGrpSpPr>
          <p:grpSpPr>
            <a:xfrm>
              <a:off x="8258589" y="5245100"/>
              <a:ext cx="832776" cy="1111362"/>
              <a:chOff x="2416275" y="4798284"/>
              <a:chExt cx="404726" cy="540118"/>
            </a:xfrm>
          </p:grpSpPr>
          <p:sp>
            <p:nvSpPr>
              <p:cNvPr id="123" name="Freeform 10"/>
              <p:cNvSpPr>
                <a:spLocks noEditPoints="1"/>
              </p:cNvSpPr>
              <p:nvPr/>
            </p:nvSpPr>
            <p:spPr bwMode="auto">
              <a:xfrm>
                <a:off x="2416275" y="5026226"/>
                <a:ext cx="253616" cy="312176"/>
              </a:xfrm>
              <a:custGeom>
                <a:avLst/>
                <a:gdLst>
                  <a:gd name="T0" fmla="*/ 0 w 2776"/>
                  <a:gd name="T1" fmla="*/ 0 h 3417"/>
                  <a:gd name="T2" fmla="*/ 0 w 2776"/>
                  <a:gd name="T3" fmla="*/ 3417 h 3417"/>
                  <a:gd name="T4" fmla="*/ 902 w 2776"/>
                  <a:gd name="T5" fmla="*/ 3417 h 3417"/>
                  <a:gd name="T6" fmla="*/ 902 w 2776"/>
                  <a:gd name="T7" fmla="*/ 2717 h 3417"/>
                  <a:gd name="T8" fmla="*/ 1264 w 2776"/>
                  <a:gd name="T9" fmla="*/ 2717 h 3417"/>
                  <a:gd name="T10" fmla="*/ 1264 w 2776"/>
                  <a:gd name="T11" fmla="*/ 3417 h 3417"/>
                  <a:gd name="T12" fmla="*/ 1526 w 2776"/>
                  <a:gd name="T13" fmla="*/ 3417 h 3417"/>
                  <a:gd name="T14" fmla="*/ 1526 w 2776"/>
                  <a:gd name="T15" fmla="*/ 2717 h 3417"/>
                  <a:gd name="T16" fmla="*/ 1889 w 2776"/>
                  <a:gd name="T17" fmla="*/ 2717 h 3417"/>
                  <a:gd name="T18" fmla="*/ 1889 w 2776"/>
                  <a:gd name="T19" fmla="*/ 3417 h 3417"/>
                  <a:gd name="T20" fmla="*/ 2776 w 2776"/>
                  <a:gd name="T21" fmla="*/ 3417 h 3417"/>
                  <a:gd name="T22" fmla="*/ 2776 w 2776"/>
                  <a:gd name="T23" fmla="*/ 0 h 3417"/>
                  <a:gd name="T24" fmla="*/ 0 w 2776"/>
                  <a:gd name="T25" fmla="*/ 0 h 3417"/>
                  <a:gd name="T26" fmla="*/ 2516 w 2776"/>
                  <a:gd name="T27" fmla="*/ 2495 h 3417"/>
                  <a:gd name="T28" fmla="*/ 275 w 2776"/>
                  <a:gd name="T29" fmla="*/ 2495 h 3417"/>
                  <a:gd name="T30" fmla="*/ 275 w 2776"/>
                  <a:gd name="T31" fmla="*/ 2135 h 3417"/>
                  <a:gd name="T32" fmla="*/ 2516 w 2776"/>
                  <a:gd name="T33" fmla="*/ 2135 h 3417"/>
                  <a:gd name="T34" fmla="*/ 2516 w 2776"/>
                  <a:gd name="T35" fmla="*/ 2495 h 3417"/>
                  <a:gd name="T36" fmla="*/ 2516 w 2776"/>
                  <a:gd name="T37" fmla="*/ 1870 h 3417"/>
                  <a:gd name="T38" fmla="*/ 275 w 2776"/>
                  <a:gd name="T39" fmla="*/ 1870 h 3417"/>
                  <a:gd name="T40" fmla="*/ 275 w 2776"/>
                  <a:gd name="T41" fmla="*/ 1511 h 3417"/>
                  <a:gd name="T42" fmla="*/ 2516 w 2776"/>
                  <a:gd name="T43" fmla="*/ 1511 h 3417"/>
                  <a:gd name="T44" fmla="*/ 2516 w 2776"/>
                  <a:gd name="T45" fmla="*/ 1870 h 3417"/>
                  <a:gd name="T46" fmla="*/ 2516 w 2776"/>
                  <a:gd name="T47" fmla="*/ 1248 h 3417"/>
                  <a:gd name="T48" fmla="*/ 275 w 2776"/>
                  <a:gd name="T49" fmla="*/ 1248 h 3417"/>
                  <a:gd name="T50" fmla="*/ 275 w 2776"/>
                  <a:gd name="T51" fmla="*/ 889 h 3417"/>
                  <a:gd name="T52" fmla="*/ 2516 w 2776"/>
                  <a:gd name="T53" fmla="*/ 889 h 3417"/>
                  <a:gd name="T54" fmla="*/ 2516 w 2776"/>
                  <a:gd name="T55" fmla="*/ 1248 h 3417"/>
                  <a:gd name="T56" fmla="*/ 2516 w 2776"/>
                  <a:gd name="T57" fmla="*/ 626 h 3417"/>
                  <a:gd name="T58" fmla="*/ 275 w 2776"/>
                  <a:gd name="T59" fmla="*/ 626 h 3417"/>
                  <a:gd name="T60" fmla="*/ 275 w 2776"/>
                  <a:gd name="T61" fmla="*/ 267 h 3417"/>
                  <a:gd name="T62" fmla="*/ 2516 w 2776"/>
                  <a:gd name="T63" fmla="*/ 267 h 3417"/>
                  <a:gd name="T64" fmla="*/ 2516 w 2776"/>
                  <a:gd name="T65" fmla="*/ 626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76" h="3417">
                    <a:moveTo>
                      <a:pt x="0" y="0"/>
                    </a:moveTo>
                    <a:lnTo>
                      <a:pt x="0" y="3417"/>
                    </a:lnTo>
                    <a:lnTo>
                      <a:pt x="902" y="3417"/>
                    </a:lnTo>
                    <a:lnTo>
                      <a:pt x="902" y="2717"/>
                    </a:lnTo>
                    <a:lnTo>
                      <a:pt x="1264" y="2717"/>
                    </a:lnTo>
                    <a:lnTo>
                      <a:pt x="1264" y="3417"/>
                    </a:lnTo>
                    <a:lnTo>
                      <a:pt x="1526" y="3417"/>
                    </a:lnTo>
                    <a:lnTo>
                      <a:pt x="1526" y="2717"/>
                    </a:lnTo>
                    <a:lnTo>
                      <a:pt x="1889" y="2717"/>
                    </a:lnTo>
                    <a:lnTo>
                      <a:pt x="1889" y="3417"/>
                    </a:lnTo>
                    <a:lnTo>
                      <a:pt x="2776" y="3417"/>
                    </a:lnTo>
                    <a:lnTo>
                      <a:pt x="2776" y="0"/>
                    </a:lnTo>
                    <a:lnTo>
                      <a:pt x="0" y="0"/>
                    </a:lnTo>
                    <a:close/>
                    <a:moveTo>
                      <a:pt x="2516" y="2495"/>
                    </a:moveTo>
                    <a:lnTo>
                      <a:pt x="275" y="2495"/>
                    </a:lnTo>
                    <a:lnTo>
                      <a:pt x="275" y="2135"/>
                    </a:lnTo>
                    <a:lnTo>
                      <a:pt x="2516" y="2135"/>
                    </a:lnTo>
                    <a:lnTo>
                      <a:pt x="2516" y="2495"/>
                    </a:lnTo>
                    <a:close/>
                    <a:moveTo>
                      <a:pt x="2516" y="1870"/>
                    </a:moveTo>
                    <a:lnTo>
                      <a:pt x="275" y="1870"/>
                    </a:lnTo>
                    <a:lnTo>
                      <a:pt x="275" y="1511"/>
                    </a:lnTo>
                    <a:lnTo>
                      <a:pt x="2516" y="1511"/>
                    </a:lnTo>
                    <a:lnTo>
                      <a:pt x="2516" y="1870"/>
                    </a:lnTo>
                    <a:close/>
                    <a:moveTo>
                      <a:pt x="2516" y="1248"/>
                    </a:moveTo>
                    <a:lnTo>
                      <a:pt x="275" y="1248"/>
                    </a:lnTo>
                    <a:lnTo>
                      <a:pt x="275" y="889"/>
                    </a:lnTo>
                    <a:lnTo>
                      <a:pt x="2516" y="889"/>
                    </a:lnTo>
                    <a:lnTo>
                      <a:pt x="2516" y="1248"/>
                    </a:lnTo>
                    <a:close/>
                    <a:moveTo>
                      <a:pt x="2516" y="626"/>
                    </a:moveTo>
                    <a:lnTo>
                      <a:pt x="275" y="626"/>
                    </a:lnTo>
                    <a:lnTo>
                      <a:pt x="275" y="267"/>
                    </a:lnTo>
                    <a:lnTo>
                      <a:pt x="2516" y="267"/>
                    </a:lnTo>
                    <a:lnTo>
                      <a:pt x="2516" y="6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1"/>
              <p:cNvSpPr>
                <a:spLocks noEditPoints="1"/>
              </p:cNvSpPr>
              <p:nvPr/>
            </p:nvSpPr>
            <p:spPr bwMode="auto">
              <a:xfrm>
                <a:off x="2567385" y="4798284"/>
                <a:ext cx="253616" cy="540118"/>
              </a:xfrm>
              <a:custGeom>
                <a:avLst/>
                <a:gdLst>
                  <a:gd name="T0" fmla="*/ 0 w 2776"/>
                  <a:gd name="T1" fmla="*/ 0 h 5912"/>
                  <a:gd name="T2" fmla="*/ 0 w 2776"/>
                  <a:gd name="T3" fmla="*/ 2308 h 5912"/>
                  <a:gd name="T4" fmla="*/ 275 w 2776"/>
                  <a:gd name="T5" fmla="*/ 2308 h 5912"/>
                  <a:gd name="T6" fmla="*/ 275 w 2776"/>
                  <a:gd name="T7" fmla="*/ 2137 h 5912"/>
                  <a:gd name="T8" fmla="*/ 2516 w 2776"/>
                  <a:gd name="T9" fmla="*/ 2137 h 5912"/>
                  <a:gd name="T10" fmla="*/ 2516 w 2776"/>
                  <a:gd name="T11" fmla="*/ 2497 h 5912"/>
                  <a:gd name="T12" fmla="*/ 1389 w 2776"/>
                  <a:gd name="T13" fmla="*/ 2497 h 5912"/>
                  <a:gd name="T14" fmla="*/ 1389 w 2776"/>
                  <a:gd name="T15" fmla="*/ 2762 h 5912"/>
                  <a:gd name="T16" fmla="*/ 2516 w 2776"/>
                  <a:gd name="T17" fmla="*/ 2762 h 5912"/>
                  <a:gd name="T18" fmla="*/ 2516 w 2776"/>
                  <a:gd name="T19" fmla="*/ 3121 h 5912"/>
                  <a:gd name="T20" fmla="*/ 1389 w 2776"/>
                  <a:gd name="T21" fmla="*/ 3121 h 5912"/>
                  <a:gd name="T22" fmla="*/ 1389 w 2776"/>
                  <a:gd name="T23" fmla="*/ 3384 h 5912"/>
                  <a:gd name="T24" fmla="*/ 2516 w 2776"/>
                  <a:gd name="T25" fmla="*/ 3384 h 5912"/>
                  <a:gd name="T26" fmla="*/ 2516 w 2776"/>
                  <a:gd name="T27" fmla="*/ 3743 h 5912"/>
                  <a:gd name="T28" fmla="*/ 1389 w 2776"/>
                  <a:gd name="T29" fmla="*/ 3743 h 5912"/>
                  <a:gd name="T30" fmla="*/ 1389 w 2776"/>
                  <a:gd name="T31" fmla="*/ 4006 h 5912"/>
                  <a:gd name="T32" fmla="*/ 2516 w 2776"/>
                  <a:gd name="T33" fmla="*/ 4006 h 5912"/>
                  <a:gd name="T34" fmla="*/ 2516 w 2776"/>
                  <a:gd name="T35" fmla="*/ 4365 h 5912"/>
                  <a:gd name="T36" fmla="*/ 1389 w 2776"/>
                  <a:gd name="T37" fmla="*/ 4365 h 5912"/>
                  <a:gd name="T38" fmla="*/ 1389 w 2776"/>
                  <a:gd name="T39" fmla="*/ 4630 h 5912"/>
                  <a:gd name="T40" fmla="*/ 2516 w 2776"/>
                  <a:gd name="T41" fmla="*/ 4630 h 5912"/>
                  <a:gd name="T42" fmla="*/ 2516 w 2776"/>
                  <a:gd name="T43" fmla="*/ 4990 h 5912"/>
                  <a:gd name="T44" fmla="*/ 1389 w 2776"/>
                  <a:gd name="T45" fmla="*/ 4990 h 5912"/>
                  <a:gd name="T46" fmla="*/ 1389 w 2776"/>
                  <a:gd name="T47" fmla="*/ 5912 h 5912"/>
                  <a:gd name="T48" fmla="*/ 1527 w 2776"/>
                  <a:gd name="T49" fmla="*/ 5912 h 5912"/>
                  <a:gd name="T50" fmla="*/ 1527 w 2776"/>
                  <a:gd name="T51" fmla="*/ 5212 h 5912"/>
                  <a:gd name="T52" fmla="*/ 1889 w 2776"/>
                  <a:gd name="T53" fmla="*/ 5212 h 5912"/>
                  <a:gd name="T54" fmla="*/ 1889 w 2776"/>
                  <a:gd name="T55" fmla="*/ 5912 h 5912"/>
                  <a:gd name="T56" fmla="*/ 2776 w 2776"/>
                  <a:gd name="T57" fmla="*/ 5912 h 5912"/>
                  <a:gd name="T58" fmla="*/ 2776 w 2776"/>
                  <a:gd name="T59" fmla="*/ 0 h 5912"/>
                  <a:gd name="T60" fmla="*/ 0 w 2776"/>
                  <a:gd name="T61" fmla="*/ 0 h 5912"/>
                  <a:gd name="T62" fmla="*/ 2516 w 2776"/>
                  <a:gd name="T63" fmla="*/ 1875 h 5912"/>
                  <a:gd name="T64" fmla="*/ 275 w 2776"/>
                  <a:gd name="T65" fmla="*/ 1875 h 5912"/>
                  <a:gd name="T66" fmla="*/ 275 w 2776"/>
                  <a:gd name="T67" fmla="*/ 1515 h 5912"/>
                  <a:gd name="T68" fmla="*/ 2516 w 2776"/>
                  <a:gd name="T69" fmla="*/ 1515 h 5912"/>
                  <a:gd name="T70" fmla="*/ 2516 w 2776"/>
                  <a:gd name="T71" fmla="*/ 1875 h 5912"/>
                  <a:gd name="T72" fmla="*/ 2516 w 2776"/>
                  <a:gd name="T73" fmla="*/ 1258 h 5912"/>
                  <a:gd name="T74" fmla="*/ 275 w 2776"/>
                  <a:gd name="T75" fmla="*/ 1258 h 5912"/>
                  <a:gd name="T76" fmla="*/ 275 w 2776"/>
                  <a:gd name="T77" fmla="*/ 898 h 5912"/>
                  <a:gd name="T78" fmla="*/ 2516 w 2776"/>
                  <a:gd name="T79" fmla="*/ 898 h 5912"/>
                  <a:gd name="T80" fmla="*/ 2516 w 2776"/>
                  <a:gd name="T81" fmla="*/ 1258 h 5912"/>
                  <a:gd name="T82" fmla="*/ 2516 w 2776"/>
                  <a:gd name="T83" fmla="*/ 636 h 5912"/>
                  <a:gd name="T84" fmla="*/ 275 w 2776"/>
                  <a:gd name="T85" fmla="*/ 636 h 5912"/>
                  <a:gd name="T86" fmla="*/ 275 w 2776"/>
                  <a:gd name="T87" fmla="*/ 276 h 5912"/>
                  <a:gd name="T88" fmla="*/ 2516 w 2776"/>
                  <a:gd name="T89" fmla="*/ 276 h 5912"/>
                  <a:gd name="T90" fmla="*/ 2516 w 2776"/>
                  <a:gd name="T91" fmla="*/ 636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6" h="5912">
                    <a:moveTo>
                      <a:pt x="0" y="0"/>
                    </a:moveTo>
                    <a:lnTo>
                      <a:pt x="0" y="2308"/>
                    </a:lnTo>
                    <a:lnTo>
                      <a:pt x="275" y="2308"/>
                    </a:lnTo>
                    <a:lnTo>
                      <a:pt x="275" y="2137"/>
                    </a:lnTo>
                    <a:lnTo>
                      <a:pt x="2516" y="2137"/>
                    </a:lnTo>
                    <a:lnTo>
                      <a:pt x="2516" y="2497"/>
                    </a:lnTo>
                    <a:lnTo>
                      <a:pt x="1389" y="2497"/>
                    </a:lnTo>
                    <a:lnTo>
                      <a:pt x="1389" y="2762"/>
                    </a:lnTo>
                    <a:lnTo>
                      <a:pt x="2516" y="2762"/>
                    </a:lnTo>
                    <a:lnTo>
                      <a:pt x="2516" y="3121"/>
                    </a:lnTo>
                    <a:lnTo>
                      <a:pt x="1389" y="3121"/>
                    </a:lnTo>
                    <a:lnTo>
                      <a:pt x="1389" y="3384"/>
                    </a:lnTo>
                    <a:lnTo>
                      <a:pt x="2516" y="3384"/>
                    </a:lnTo>
                    <a:lnTo>
                      <a:pt x="2516" y="3743"/>
                    </a:lnTo>
                    <a:lnTo>
                      <a:pt x="1389" y="3743"/>
                    </a:lnTo>
                    <a:lnTo>
                      <a:pt x="1389" y="4006"/>
                    </a:lnTo>
                    <a:lnTo>
                      <a:pt x="2516" y="4006"/>
                    </a:lnTo>
                    <a:lnTo>
                      <a:pt x="2516" y="4365"/>
                    </a:lnTo>
                    <a:lnTo>
                      <a:pt x="1389" y="4365"/>
                    </a:lnTo>
                    <a:lnTo>
                      <a:pt x="1389" y="4630"/>
                    </a:lnTo>
                    <a:lnTo>
                      <a:pt x="2516" y="4630"/>
                    </a:lnTo>
                    <a:lnTo>
                      <a:pt x="2516" y="4990"/>
                    </a:lnTo>
                    <a:lnTo>
                      <a:pt x="1389" y="4990"/>
                    </a:lnTo>
                    <a:lnTo>
                      <a:pt x="1389" y="5912"/>
                    </a:lnTo>
                    <a:lnTo>
                      <a:pt x="1527" y="5912"/>
                    </a:lnTo>
                    <a:lnTo>
                      <a:pt x="1527" y="5212"/>
                    </a:lnTo>
                    <a:lnTo>
                      <a:pt x="1889" y="5212"/>
                    </a:lnTo>
                    <a:lnTo>
                      <a:pt x="1889" y="5912"/>
                    </a:lnTo>
                    <a:lnTo>
                      <a:pt x="2776" y="5912"/>
                    </a:lnTo>
                    <a:lnTo>
                      <a:pt x="2776" y="0"/>
                    </a:lnTo>
                    <a:lnTo>
                      <a:pt x="0" y="0"/>
                    </a:lnTo>
                    <a:close/>
                    <a:moveTo>
                      <a:pt x="2516" y="1875"/>
                    </a:moveTo>
                    <a:lnTo>
                      <a:pt x="275" y="1875"/>
                    </a:lnTo>
                    <a:lnTo>
                      <a:pt x="275" y="1515"/>
                    </a:lnTo>
                    <a:lnTo>
                      <a:pt x="2516" y="1515"/>
                    </a:lnTo>
                    <a:lnTo>
                      <a:pt x="2516" y="1875"/>
                    </a:lnTo>
                    <a:close/>
                    <a:moveTo>
                      <a:pt x="2516" y="1258"/>
                    </a:moveTo>
                    <a:lnTo>
                      <a:pt x="275" y="1258"/>
                    </a:lnTo>
                    <a:lnTo>
                      <a:pt x="275" y="898"/>
                    </a:lnTo>
                    <a:lnTo>
                      <a:pt x="2516" y="898"/>
                    </a:lnTo>
                    <a:lnTo>
                      <a:pt x="2516" y="1258"/>
                    </a:lnTo>
                    <a:close/>
                    <a:moveTo>
                      <a:pt x="2516" y="636"/>
                    </a:moveTo>
                    <a:lnTo>
                      <a:pt x="275" y="636"/>
                    </a:lnTo>
                    <a:lnTo>
                      <a:pt x="275" y="276"/>
                    </a:lnTo>
                    <a:lnTo>
                      <a:pt x="2516" y="276"/>
                    </a:lnTo>
                    <a:lnTo>
                      <a:pt x="2516" y="6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0" name="Group 39"/>
          <p:cNvGrpSpPr/>
          <p:nvPr/>
        </p:nvGrpSpPr>
        <p:grpSpPr>
          <a:xfrm>
            <a:off x="4396050" y="1028998"/>
            <a:ext cx="3437813" cy="1313310"/>
            <a:chOff x="4396050" y="1028998"/>
            <a:chExt cx="3437813" cy="1313310"/>
          </a:xfrm>
        </p:grpSpPr>
        <p:sp>
          <p:nvSpPr>
            <p:cNvPr id="41" name="Freeform 6"/>
            <p:cNvSpPr>
              <a:spLocks/>
            </p:cNvSpPr>
            <p:nvPr/>
          </p:nvSpPr>
          <p:spPr bwMode="auto">
            <a:xfrm flipH="1">
              <a:off x="4396050" y="1028998"/>
              <a:ext cx="3437813" cy="1313310"/>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chemeClr val="tx1"/>
            </a:solidFill>
            <a:ln>
              <a:noFill/>
            </a:ln>
            <a:effectLst/>
            <a:extLst/>
          </p:spPr>
          <p:txBody>
            <a:bodyPr vert="horz" wrap="square" lIns="89630" tIns="44814" rIns="89630" bIns="44814" numCol="1" anchor="t" anchorCtr="0" compatLnSpc="1">
              <a:prstTxWarp prst="textNoShape">
                <a:avLst/>
              </a:prstTxWarp>
              <a:noAutofit/>
            </a:bodyPr>
            <a:lstStyle/>
            <a:p>
              <a:pPr algn="ctr" defTabSz="914225" fontAlgn="base">
                <a:defRPr/>
              </a:pPr>
              <a:endParaRPr lang="en-US" sz="1567" kern="0" dirty="0">
                <a:solidFill>
                  <a:srgbClr val="505050"/>
                </a:solidFill>
              </a:endParaRPr>
            </a:p>
          </p:txBody>
        </p:sp>
        <p:sp>
          <p:nvSpPr>
            <p:cNvPr id="42" name="Rectangle 41"/>
            <p:cNvSpPr/>
            <p:nvPr/>
          </p:nvSpPr>
          <p:spPr>
            <a:xfrm>
              <a:off x="4917135" y="1570767"/>
              <a:ext cx="2517735" cy="646331"/>
            </a:xfrm>
            <a:prstGeom prst="rect">
              <a:avLst/>
            </a:prstGeom>
          </p:spPr>
          <p:txBody>
            <a:bodyPr wrap="square">
              <a:spAutoFit/>
            </a:bodyPr>
            <a:lstStyle/>
            <a:p>
              <a:pPr defTabSz="914192">
                <a:lnSpc>
                  <a:spcPct val="90000"/>
                </a:lnSpc>
              </a:pPr>
              <a:r>
                <a:rPr lang="en-US" sz="2000" spc="-49" dirty="0" smtClean="0">
                  <a:solidFill>
                    <a:schemeClr val="accent1">
                      <a:lumMod val="50000"/>
                    </a:schemeClr>
                  </a:solidFill>
                </a:rPr>
                <a:t>Operations</a:t>
              </a:r>
            </a:p>
            <a:p>
              <a:pPr defTabSz="914192">
                <a:lnSpc>
                  <a:spcPct val="90000"/>
                </a:lnSpc>
              </a:pPr>
              <a:r>
                <a:rPr lang="en-US" sz="2000" spc="-49" dirty="0" smtClean="0">
                  <a:solidFill>
                    <a:schemeClr val="accent1">
                      <a:lumMod val="50000"/>
                    </a:schemeClr>
                  </a:solidFill>
                </a:rPr>
                <a:t>Management Suite</a:t>
              </a:r>
              <a:endParaRPr lang="en-US" sz="2000" spc="-49" dirty="0">
                <a:solidFill>
                  <a:schemeClr val="accent1">
                    <a:lumMod val="50000"/>
                  </a:schemeClr>
                </a:solidFill>
              </a:endParaRPr>
            </a:p>
          </p:txBody>
        </p:sp>
      </p:grpSp>
    </p:spTree>
    <p:extLst>
      <p:ext uri="{BB962C8B-B14F-4D97-AF65-F5344CB8AC3E}">
        <p14:creationId xmlns:p14="http://schemas.microsoft.com/office/powerpoint/2010/main" val="402508525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7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63" presetClass="path" presetSubtype="0" accel="100000" autoRev="1" fill="hold" grpId="1" nodeType="withEffect">
                                  <p:stCondLst>
                                    <p:cond delay="250"/>
                                  </p:stCondLst>
                                  <p:childTnLst>
                                    <p:animMotion origin="layout" path="M -4.79167E-6 -4.44444E-6 L 0.04258 -4.44444E-6 " pathEditMode="relative" rAng="0" ptsTypes="AA">
                                      <p:cBhvr>
                                        <p:cTn id="18" dur="500" fill="hold"/>
                                        <p:tgtEl>
                                          <p:spTgt spid="101"/>
                                        </p:tgtEl>
                                        <p:attrNameLst>
                                          <p:attrName>ppt_x</p:attrName>
                                          <p:attrName>ppt_y</p:attrName>
                                        </p:attrNameLst>
                                      </p:cBhvr>
                                      <p:rCtr x="2122" y="0"/>
                                    </p:animMotion>
                                  </p:childTnLst>
                                </p:cTn>
                              </p:par>
                              <p:par>
                                <p:cTn id="19" presetID="10" presetClass="entr" presetSubtype="0" fill="hold" grpId="0" nodeType="withEffect">
                                  <p:stCondLst>
                                    <p:cond delay="1000"/>
                                  </p:stCondLst>
                                  <p:childTnLst>
                                    <p:set>
                                      <p:cBhvr>
                                        <p:cTn id="20" dur="1" fill="hold">
                                          <p:stCondLst>
                                            <p:cond delay="0"/>
                                          </p:stCondLst>
                                        </p:cTn>
                                        <p:tgtEl>
                                          <p:spTgt spid="103"/>
                                        </p:tgtEl>
                                        <p:attrNameLst>
                                          <p:attrName>style.visibility</p:attrName>
                                        </p:attrNameLst>
                                      </p:cBhvr>
                                      <p:to>
                                        <p:strVal val="visible"/>
                                      </p:to>
                                    </p:set>
                                    <p:animEffect transition="in" filter="fade">
                                      <p:cBhvr>
                                        <p:cTn id="21" dur="500"/>
                                        <p:tgtEl>
                                          <p:spTgt spid="103"/>
                                        </p:tgtEl>
                                      </p:cBhvr>
                                    </p:animEffect>
                                  </p:childTnLst>
                                </p:cTn>
                              </p:par>
                              <p:par>
                                <p:cTn id="22" presetID="35" presetClass="path" presetSubtype="0" accel="100000" autoRev="1" fill="hold" grpId="1" nodeType="withEffect">
                                  <p:stCondLst>
                                    <p:cond delay="500"/>
                                  </p:stCondLst>
                                  <p:childTnLst>
                                    <p:animMotion origin="layout" path="M 5E-6 -4.44444E-6 L -0.03998 -4.44444E-6 " pathEditMode="relative" rAng="0" ptsTypes="AA">
                                      <p:cBhvr>
                                        <p:cTn id="23" dur="500" fill="hold"/>
                                        <p:tgtEl>
                                          <p:spTgt spid="103"/>
                                        </p:tgtEl>
                                        <p:attrNameLst>
                                          <p:attrName>ppt_x</p:attrName>
                                          <p:attrName>ppt_y</p:attrName>
                                        </p:attrNameLst>
                                      </p:cBhvr>
                                      <p:rCtr x="-2005" y="0"/>
                                    </p:animMotion>
                                  </p:childTnLst>
                                </p:cTn>
                              </p:par>
                              <p:par>
                                <p:cTn id="24" presetID="10" presetClass="entr" presetSubtype="0" fill="hold" grpId="0" nodeType="withEffect">
                                  <p:stCondLst>
                                    <p:cond delay="1250"/>
                                  </p:stCondLst>
                                  <p:childTnLst>
                                    <p:set>
                                      <p:cBhvr>
                                        <p:cTn id="25" dur="1" fill="hold">
                                          <p:stCondLst>
                                            <p:cond delay="0"/>
                                          </p:stCondLst>
                                        </p:cTn>
                                        <p:tgtEl>
                                          <p:spTgt spid="118"/>
                                        </p:tgtEl>
                                        <p:attrNameLst>
                                          <p:attrName>style.visibility</p:attrName>
                                        </p:attrNameLst>
                                      </p:cBhvr>
                                      <p:to>
                                        <p:strVal val="visible"/>
                                      </p:to>
                                    </p:set>
                                    <p:animEffect transition="in" filter="fade">
                                      <p:cBhvr>
                                        <p:cTn id="26" dur="500"/>
                                        <p:tgtEl>
                                          <p:spTgt spid="118"/>
                                        </p:tgtEl>
                                      </p:cBhvr>
                                    </p:animEffect>
                                  </p:childTnLst>
                                </p:cTn>
                              </p:par>
                              <p:par>
                                <p:cTn id="27" presetID="64" presetClass="path" presetSubtype="0" accel="100000" autoRev="1" fill="hold" grpId="1" nodeType="withEffect">
                                  <p:stCondLst>
                                    <p:cond delay="750"/>
                                  </p:stCondLst>
                                  <p:childTnLst>
                                    <p:animMotion origin="layout" path="M 2.08333E-7 3.7037E-7 L 2.08333E-7 -0.07662 " pathEditMode="relative" rAng="0" ptsTypes="AA">
                                      <p:cBhvr>
                                        <p:cTn id="28" dur="500" fill="hold"/>
                                        <p:tgtEl>
                                          <p:spTgt spid="118"/>
                                        </p:tgtEl>
                                        <p:attrNameLst>
                                          <p:attrName>ppt_x</p:attrName>
                                          <p:attrName>ppt_y</p:attrName>
                                        </p:attrNameLst>
                                      </p:cBhvr>
                                      <p:rCtr x="0" y="-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103" grpId="0" animBg="1"/>
      <p:bldP spid="103" grpId="1" animBg="1"/>
      <p:bldP spid="118" grpId="0" animBg="1"/>
      <p:bldP spid="11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0457575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search</a:t>
            </a:r>
            <a:endParaRPr lang="en-US" dirty="0"/>
          </a:p>
        </p:txBody>
      </p:sp>
      <p:pic>
        <p:nvPicPr>
          <p:cNvPr id="5" name="Picture 4"/>
          <p:cNvPicPr>
            <a:picLocks noChangeAspect="1"/>
          </p:cNvPicPr>
          <p:nvPr/>
        </p:nvPicPr>
        <p:blipFill>
          <a:blip r:embed="rId2"/>
          <a:stretch>
            <a:fillRect/>
          </a:stretch>
        </p:blipFill>
        <p:spPr>
          <a:xfrm>
            <a:off x="4466802" y="1660357"/>
            <a:ext cx="7458278" cy="3936962"/>
          </a:xfrm>
          <a:prstGeom prst="rect">
            <a:avLst/>
          </a:prstGeom>
        </p:spPr>
      </p:pic>
      <p:sp>
        <p:nvSpPr>
          <p:cNvPr id="4" name="Text Placeholder 2"/>
          <p:cNvSpPr txBox="1">
            <a:spLocks/>
          </p:cNvSpPr>
          <p:nvPr/>
        </p:nvSpPr>
        <p:spPr>
          <a:xfrm>
            <a:off x="144380" y="1189178"/>
            <a:ext cx="3946358" cy="6085897"/>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endParaRPr lang="en-US" dirty="0" smtClean="0"/>
          </a:p>
          <a:p>
            <a:pPr marL="336118" lvl="1" indent="0">
              <a:buNone/>
            </a:pPr>
            <a:r>
              <a:rPr lang="en-US" dirty="0" smtClean="0"/>
              <a:t>Combine </a:t>
            </a:r>
            <a:r>
              <a:rPr lang="en-US" dirty="0"/>
              <a:t>and correlate any machine data from multiple </a:t>
            </a:r>
            <a:r>
              <a:rPr lang="en-US" dirty="0" smtClean="0"/>
              <a:t>sources</a:t>
            </a:r>
          </a:p>
          <a:p>
            <a:pPr lvl="1"/>
            <a:r>
              <a:rPr lang="en-US" dirty="0"/>
              <a:t>Query, and filter the results by using facet controls.</a:t>
            </a:r>
          </a:p>
          <a:p>
            <a:pPr lvl="1"/>
            <a:r>
              <a:rPr lang="en-US" dirty="0" smtClean="0"/>
              <a:t>Automated data visualization</a:t>
            </a:r>
          </a:p>
          <a:p>
            <a:pPr lvl="1"/>
            <a:r>
              <a:rPr lang="en-US" dirty="0" smtClean="0"/>
              <a:t>Metrics </a:t>
            </a:r>
            <a:r>
              <a:rPr lang="en-US" dirty="0"/>
              <a:t>pivoted around a particular problem </a:t>
            </a:r>
            <a:r>
              <a:rPr lang="en-US" dirty="0" smtClean="0"/>
              <a:t>areas</a:t>
            </a:r>
          </a:p>
          <a:p>
            <a:pPr lvl="1"/>
            <a:r>
              <a:rPr lang="en-US" dirty="0" smtClean="0"/>
              <a:t>Common </a:t>
            </a:r>
            <a:r>
              <a:rPr lang="en-US" dirty="0"/>
              <a:t>search </a:t>
            </a:r>
            <a:r>
              <a:rPr lang="en-US" dirty="0" smtClean="0"/>
              <a:t>queries</a:t>
            </a:r>
          </a:p>
          <a:p>
            <a:endParaRPr lang="en-US" dirty="0"/>
          </a:p>
        </p:txBody>
      </p:sp>
    </p:spTree>
    <p:extLst>
      <p:ext uri="{BB962C8B-B14F-4D97-AF65-F5344CB8AC3E}">
        <p14:creationId xmlns:p14="http://schemas.microsoft.com/office/powerpoint/2010/main" val="303500553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bwMode="auto">
          <a:xfrm>
            <a:off x="4" y="1104899"/>
            <a:ext cx="3349413" cy="57531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9" tIns="45713" rIns="91429" bIns="45713" numCol="1" rtlCol="0" anchor="ctr" anchorCtr="0" compatLnSpc="1">
            <a:prstTxWarp prst="textNoShape">
              <a:avLst/>
            </a:prstTxWarp>
          </a:bodyPr>
          <a:lstStyle/>
          <a:p>
            <a:pPr algn="ctr" defTabSz="914016" fontAlgn="base">
              <a:lnSpc>
                <a:spcPct val="90000"/>
              </a:lnSpc>
              <a:spcBef>
                <a:spcPct val="0"/>
              </a:spcBef>
              <a:spcAft>
                <a:spcPct val="0"/>
              </a:spcAft>
            </a:pPr>
            <a:endParaRPr lang="en-US" spc="-50" dirty="0">
              <a:solidFill>
                <a:srgbClr val="505050"/>
              </a:solidFill>
            </a:endParaRPr>
          </a:p>
        </p:txBody>
      </p:sp>
      <p:sp>
        <p:nvSpPr>
          <p:cNvPr id="33" name="1 box"/>
          <p:cNvSpPr/>
          <p:nvPr/>
        </p:nvSpPr>
        <p:spPr bwMode="auto">
          <a:xfrm>
            <a:off x="471376" y="2885970"/>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pPr>
            <a:r>
              <a:rPr lang="en-US" sz="2400" spc="-50" dirty="0">
                <a:solidFill>
                  <a:srgbClr val="002050"/>
                </a:solidFill>
                <a:latin typeface="+mj-lt"/>
              </a:rPr>
              <a:t>Efficient tracking of server configuration changes</a:t>
            </a:r>
          </a:p>
          <a:p>
            <a:pPr defTabSz="914281">
              <a:spcBef>
                <a:spcPts val="2000"/>
              </a:spcBef>
            </a:pPr>
            <a:endParaRPr lang="en-US" sz="2400" spc="-50" dirty="0">
              <a:solidFill>
                <a:srgbClr val="002050"/>
              </a:solidFill>
              <a:latin typeface="+mj-lt"/>
            </a:endParaRPr>
          </a:p>
        </p:txBody>
      </p:sp>
      <p:sp>
        <p:nvSpPr>
          <p:cNvPr id="34" name="1 box"/>
          <p:cNvSpPr/>
          <p:nvPr/>
        </p:nvSpPr>
        <p:spPr bwMode="auto">
          <a:xfrm>
            <a:off x="4293293" y="2885970"/>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spcAft>
                <a:spcPts val="333"/>
              </a:spcAft>
              <a:defRPr/>
            </a:pPr>
            <a:r>
              <a:rPr lang="en-US" sz="2400" spc="-50" dirty="0">
                <a:solidFill>
                  <a:srgbClr val="002050"/>
                </a:solidFill>
                <a:latin typeface="+mj-lt"/>
              </a:rPr>
              <a:t>Ad-hoc </a:t>
            </a:r>
            <a:r>
              <a:rPr lang="en-US" sz="2400" spc="-20" dirty="0">
                <a:solidFill>
                  <a:srgbClr val="002050"/>
                </a:solidFill>
                <a:latin typeface="+mj-lt"/>
              </a:rPr>
              <a:t>root cause analysis and automated  troubleshooting</a:t>
            </a:r>
          </a:p>
        </p:txBody>
      </p:sp>
      <p:sp>
        <p:nvSpPr>
          <p:cNvPr id="39" name="1 box"/>
          <p:cNvSpPr/>
          <p:nvPr/>
        </p:nvSpPr>
        <p:spPr bwMode="auto">
          <a:xfrm>
            <a:off x="8115209" y="2885970"/>
            <a:ext cx="3627421" cy="137443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spcAft>
                <a:spcPts val="333"/>
              </a:spcAft>
              <a:defRPr/>
            </a:pPr>
            <a:r>
              <a:rPr lang="en-US" sz="2400" spc="-50" dirty="0">
                <a:solidFill>
                  <a:srgbClr val="002050"/>
                </a:solidFill>
                <a:latin typeface="+mj-lt"/>
              </a:rPr>
              <a:t>Custom graphical saved searches for more insight with dashboards</a:t>
            </a:r>
          </a:p>
        </p:txBody>
      </p:sp>
      <p:sp>
        <p:nvSpPr>
          <p:cNvPr id="47" name="1 box"/>
          <p:cNvSpPr/>
          <p:nvPr/>
        </p:nvSpPr>
        <p:spPr bwMode="auto">
          <a:xfrm>
            <a:off x="471376" y="4299597"/>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dirty="0">
                <a:solidFill>
                  <a:schemeClr val="bg2"/>
                </a:solidFill>
              </a:rPr>
              <a:t>Change tracking across multiple data sources</a:t>
            </a:r>
          </a:p>
        </p:txBody>
      </p:sp>
      <p:sp>
        <p:nvSpPr>
          <p:cNvPr id="49" name="1 box"/>
          <p:cNvSpPr/>
          <p:nvPr/>
        </p:nvSpPr>
        <p:spPr bwMode="auto">
          <a:xfrm>
            <a:off x="4293293" y="4299597"/>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Powerful search capabilities to drill deeper into areas of interest</a:t>
            </a:r>
          </a:p>
        </p:txBody>
      </p:sp>
      <p:sp>
        <p:nvSpPr>
          <p:cNvPr id="50" name="1 box"/>
          <p:cNvSpPr/>
          <p:nvPr/>
        </p:nvSpPr>
        <p:spPr bwMode="auto">
          <a:xfrm>
            <a:off x="8115209" y="4299597"/>
            <a:ext cx="3627421" cy="171458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48" tIns="137148" rIns="91432" bIns="0" numCol="1" rtlCol="0" anchor="t" anchorCtr="0" compatLnSpc="1">
            <a:prstTxWarp prst="textNoShape">
              <a:avLst/>
            </a:prstTxWarp>
            <a:noAutofit/>
          </a:bodyPr>
          <a:lstStyle/>
          <a:p>
            <a:pPr defTabSz="914281">
              <a:spcBef>
                <a:spcPts val="2000"/>
              </a:spcBef>
              <a:defRPr/>
            </a:pPr>
            <a:r>
              <a:rPr lang="en-US" spc="-70" dirty="0">
                <a:solidFill>
                  <a:schemeClr val="bg2"/>
                </a:solidFill>
              </a:rPr>
              <a:t>Rich dashboard and reporting capabilities powered by search queries </a:t>
            </a:r>
          </a:p>
        </p:txBody>
      </p:sp>
      <p:grpSp>
        <p:nvGrpSpPr>
          <p:cNvPr id="44" name="Group 53"/>
          <p:cNvGrpSpPr>
            <a:grpSpLocks noChangeAspect="1"/>
          </p:cNvGrpSpPr>
          <p:nvPr/>
        </p:nvGrpSpPr>
        <p:grpSpPr bwMode="auto">
          <a:xfrm>
            <a:off x="7283080" y="5348830"/>
            <a:ext cx="501687" cy="483326"/>
            <a:chOff x="5693" y="2737"/>
            <a:chExt cx="980" cy="944"/>
          </a:xfrm>
          <a:solidFill>
            <a:schemeClr val="accent1"/>
          </a:solidFill>
        </p:grpSpPr>
        <p:sp>
          <p:nvSpPr>
            <p:cNvPr id="45" name="Freeform 54"/>
            <p:cNvSpPr>
              <a:spLocks noEditPoints="1"/>
            </p:cNvSpPr>
            <p:nvPr/>
          </p:nvSpPr>
          <p:spPr bwMode="auto">
            <a:xfrm>
              <a:off x="5917" y="2737"/>
              <a:ext cx="756" cy="72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66"/>
              <a:endParaRPr lang="en-US" dirty="0">
                <a:solidFill>
                  <a:srgbClr val="FFFFFF"/>
                </a:solidFill>
              </a:endParaRPr>
            </a:p>
          </p:txBody>
        </p:sp>
        <p:sp>
          <p:nvSpPr>
            <p:cNvPr id="46" name="Freeform 55"/>
            <p:cNvSpPr>
              <a:spLocks/>
            </p:cNvSpPr>
            <p:nvPr/>
          </p:nvSpPr>
          <p:spPr bwMode="auto">
            <a:xfrm>
              <a:off x="5693" y="3344"/>
              <a:ext cx="337" cy="337"/>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66"/>
              <a:endParaRPr lang="en-US" dirty="0">
                <a:solidFill>
                  <a:srgbClr val="FFFFFF"/>
                </a:solidFill>
              </a:endParaRPr>
            </a:p>
          </p:txBody>
        </p:sp>
      </p:grpSp>
      <p:grpSp>
        <p:nvGrpSpPr>
          <p:cNvPr id="48" name="Group 47"/>
          <p:cNvGrpSpPr/>
          <p:nvPr/>
        </p:nvGrpSpPr>
        <p:grpSpPr>
          <a:xfrm>
            <a:off x="10735773" y="5315588"/>
            <a:ext cx="816368" cy="481613"/>
            <a:chOff x="8740390" y="1611933"/>
            <a:chExt cx="1782748" cy="1031033"/>
          </a:xfrm>
          <a:solidFill>
            <a:schemeClr val="accent1"/>
          </a:solidFill>
        </p:grpSpPr>
        <p:sp>
          <p:nvSpPr>
            <p:cNvPr id="51" name="Freeform 87"/>
            <p:cNvSpPr>
              <a:spLocks noChangeAspect="1" noEditPoints="1"/>
            </p:cNvSpPr>
            <p:nvPr/>
          </p:nvSpPr>
          <p:spPr bwMode="black">
            <a:xfrm>
              <a:off x="9003315" y="1903910"/>
              <a:ext cx="448323" cy="369029"/>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grpFill/>
            <a:ln>
              <a:noFill/>
            </a:ln>
            <a:extLst/>
          </p:spPr>
          <p:txBody>
            <a:bodyPr vert="horz" wrap="square" lIns="91440" tIns="45720" rIns="91440" bIns="45720" numCol="1" anchor="t" anchorCtr="0" compatLnSpc="1">
              <a:prstTxWarp prst="textNoShape">
                <a:avLst/>
              </a:prstTxWarp>
            </a:bodyPr>
            <a:lstStyle/>
            <a:p>
              <a:pPr defTabSz="932654"/>
              <a:endParaRPr lang="en-US" sz="1400" dirty="0">
                <a:solidFill>
                  <a:srgbClr val="505050"/>
                </a:solidFill>
              </a:endParaRPr>
            </a:p>
          </p:txBody>
        </p:sp>
        <p:sp>
          <p:nvSpPr>
            <p:cNvPr id="52" name="Freeform 7"/>
            <p:cNvSpPr>
              <a:spLocks noChangeAspect="1" noEditPoints="1"/>
            </p:cNvSpPr>
            <p:nvPr/>
          </p:nvSpPr>
          <p:spPr bwMode="black">
            <a:xfrm>
              <a:off x="8740390" y="1611933"/>
              <a:ext cx="1782748" cy="1031033"/>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z="1400" spc="-122" dirty="0">
                <a:solidFill>
                  <a:srgbClr val="292929">
                    <a:lumMod val="50000"/>
                  </a:srgbClr>
                </a:solidFill>
                <a:latin typeface="Segoe Light" pitchFamily="34" charset="0"/>
              </a:endParaRPr>
            </a:p>
          </p:txBody>
        </p:sp>
        <p:sp>
          <p:nvSpPr>
            <p:cNvPr id="53" name="Freeform 21"/>
            <p:cNvSpPr>
              <a:spLocks noChangeAspect="1" noEditPoints="1"/>
            </p:cNvSpPr>
            <p:nvPr/>
          </p:nvSpPr>
          <p:spPr bwMode="auto">
            <a:xfrm>
              <a:off x="9424277" y="2145210"/>
              <a:ext cx="329468" cy="302040"/>
            </a:xfrm>
            <a:custGeom>
              <a:avLst/>
              <a:gdLst>
                <a:gd name="T0" fmla="*/ 382 w 482"/>
                <a:gd name="T1" fmla="*/ 437 h 437"/>
                <a:gd name="T2" fmla="*/ 0 w 482"/>
                <a:gd name="T3" fmla="*/ 242 h 437"/>
                <a:gd name="T4" fmla="*/ 482 w 482"/>
                <a:gd name="T5" fmla="*/ 242 h 437"/>
                <a:gd name="T6" fmla="*/ 461 w 482"/>
                <a:gd name="T7" fmla="*/ 242 h 437"/>
                <a:gd name="T8" fmla="*/ 415 w 482"/>
                <a:gd name="T9" fmla="*/ 229 h 437"/>
                <a:gd name="T10" fmla="*/ 415 w 482"/>
                <a:gd name="T11" fmla="*/ 255 h 437"/>
                <a:gd name="T12" fmla="*/ 425 w 482"/>
                <a:gd name="T13" fmla="*/ 365 h 437"/>
                <a:gd name="T14" fmla="*/ 397 w 482"/>
                <a:gd name="T15" fmla="*/ 316 h 437"/>
                <a:gd name="T16" fmla="*/ 425 w 482"/>
                <a:gd name="T17" fmla="*/ 365 h 437"/>
                <a:gd name="T18" fmla="*/ 56 w 482"/>
                <a:gd name="T19" fmla="*/ 363 h 437"/>
                <a:gd name="T20" fmla="*/ 85 w 482"/>
                <a:gd name="T21" fmla="*/ 316 h 437"/>
                <a:gd name="T22" fmla="*/ 20 w 482"/>
                <a:gd name="T23" fmla="*/ 242 h 437"/>
                <a:gd name="T24" fmla="*/ 69 w 482"/>
                <a:gd name="T25" fmla="*/ 255 h 437"/>
                <a:gd name="T26" fmla="*/ 69 w 482"/>
                <a:gd name="T27" fmla="*/ 229 h 437"/>
                <a:gd name="T28" fmla="*/ 20 w 482"/>
                <a:gd name="T29" fmla="*/ 242 h 437"/>
                <a:gd name="T30" fmla="*/ 44 w 482"/>
                <a:gd name="T31" fmla="*/ 144 h 437"/>
                <a:gd name="T32" fmla="*/ 100 w 482"/>
                <a:gd name="T33" fmla="*/ 144 h 437"/>
                <a:gd name="T34" fmla="*/ 143 w 482"/>
                <a:gd name="T35" fmla="*/ 44 h 437"/>
                <a:gd name="T36" fmla="*/ 143 w 482"/>
                <a:gd name="T37" fmla="*/ 98 h 437"/>
                <a:gd name="T38" fmla="*/ 143 w 482"/>
                <a:gd name="T39" fmla="*/ 44 h 437"/>
                <a:gd name="T40" fmla="*/ 228 w 482"/>
                <a:gd name="T41" fmla="*/ 21 h 437"/>
                <a:gd name="T42" fmla="*/ 241 w 482"/>
                <a:gd name="T43" fmla="*/ 67 h 437"/>
                <a:gd name="T44" fmla="*/ 254 w 482"/>
                <a:gd name="T45" fmla="*/ 21 h 437"/>
                <a:gd name="T46" fmla="*/ 364 w 482"/>
                <a:gd name="T47" fmla="*/ 57 h 437"/>
                <a:gd name="T48" fmla="*/ 315 w 482"/>
                <a:gd name="T49" fmla="*/ 85 h 437"/>
                <a:gd name="T50" fmla="*/ 364 w 482"/>
                <a:gd name="T51" fmla="*/ 57 h 437"/>
                <a:gd name="T52" fmla="*/ 425 w 482"/>
                <a:gd name="T53" fmla="*/ 119 h 437"/>
                <a:gd name="T54" fmla="*/ 397 w 482"/>
                <a:gd name="T55" fmla="*/ 167 h 437"/>
                <a:gd name="T56" fmla="*/ 241 w 482"/>
                <a:gd name="T57" fmla="*/ 280 h 437"/>
                <a:gd name="T58" fmla="*/ 241 w 482"/>
                <a:gd name="T59" fmla="*/ 203 h 437"/>
                <a:gd name="T60" fmla="*/ 241 w 482"/>
                <a:gd name="T61" fmla="*/ 280 h 437"/>
                <a:gd name="T62" fmla="*/ 238 w 482"/>
                <a:gd name="T63" fmla="*/ 196 h 437"/>
                <a:gd name="T64" fmla="*/ 254 w 482"/>
                <a:gd name="T65" fmla="*/ 196 h 437"/>
                <a:gd name="T66" fmla="*/ 300 w 482"/>
                <a:gd name="T67" fmla="*/ 41 h 437"/>
                <a:gd name="T68" fmla="*/ 143 w 482"/>
                <a:gd name="T69" fmla="*/ 378 h 437"/>
                <a:gd name="T70" fmla="*/ 167 w 482"/>
                <a:gd name="T71" fmla="*/ 406 h 437"/>
                <a:gd name="T72" fmla="*/ 338 w 482"/>
                <a:gd name="T73" fmla="*/ 383 h 437"/>
                <a:gd name="T74" fmla="*/ 315 w 482"/>
                <a:gd name="T75" fmla="*/ 35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2" h="437">
                  <a:moveTo>
                    <a:pt x="482" y="242"/>
                  </a:moveTo>
                  <a:cubicBezTo>
                    <a:pt x="482" y="322"/>
                    <a:pt x="443" y="391"/>
                    <a:pt x="382" y="437"/>
                  </a:cubicBezTo>
                  <a:cubicBezTo>
                    <a:pt x="97" y="437"/>
                    <a:pt x="97" y="437"/>
                    <a:pt x="97" y="437"/>
                  </a:cubicBezTo>
                  <a:cubicBezTo>
                    <a:pt x="38" y="391"/>
                    <a:pt x="0" y="322"/>
                    <a:pt x="0" y="242"/>
                  </a:cubicBezTo>
                  <a:cubicBezTo>
                    <a:pt x="0" y="108"/>
                    <a:pt x="108" y="0"/>
                    <a:pt x="241" y="0"/>
                  </a:cubicBezTo>
                  <a:cubicBezTo>
                    <a:pt x="372" y="0"/>
                    <a:pt x="482" y="108"/>
                    <a:pt x="482" y="242"/>
                  </a:cubicBezTo>
                  <a:close/>
                  <a:moveTo>
                    <a:pt x="461" y="255"/>
                  </a:moveTo>
                  <a:cubicBezTo>
                    <a:pt x="461" y="250"/>
                    <a:pt x="461" y="247"/>
                    <a:pt x="461" y="242"/>
                  </a:cubicBezTo>
                  <a:cubicBezTo>
                    <a:pt x="461" y="237"/>
                    <a:pt x="461" y="232"/>
                    <a:pt x="461" y="229"/>
                  </a:cubicBezTo>
                  <a:cubicBezTo>
                    <a:pt x="415" y="229"/>
                    <a:pt x="415" y="229"/>
                    <a:pt x="415" y="229"/>
                  </a:cubicBezTo>
                  <a:cubicBezTo>
                    <a:pt x="415" y="232"/>
                    <a:pt x="415" y="237"/>
                    <a:pt x="415" y="242"/>
                  </a:cubicBezTo>
                  <a:cubicBezTo>
                    <a:pt x="415" y="247"/>
                    <a:pt x="415" y="252"/>
                    <a:pt x="415" y="255"/>
                  </a:cubicBezTo>
                  <a:cubicBezTo>
                    <a:pt x="461" y="255"/>
                    <a:pt x="461" y="255"/>
                    <a:pt x="461" y="255"/>
                  </a:cubicBezTo>
                  <a:close/>
                  <a:moveTo>
                    <a:pt x="425" y="365"/>
                  </a:moveTo>
                  <a:cubicBezTo>
                    <a:pt x="430" y="358"/>
                    <a:pt x="436" y="350"/>
                    <a:pt x="438" y="340"/>
                  </a:cubicBezTo>
                  <a:cubicBezTo>
                    <a:pt x="397" y="316"/>
                    <a:pt x="397" y="316"/>
                    <a:pt x="397" y="316"/>
                  </a:cubicBezTo>
                  <a:cubicBezTo>
                    <a:pt x="395" y="324"/>
                    <a:pt x="389" y="332"/>
                    <a:pt x="384" y="340"/>
                  </a:cubicBezTo>
                  <a:cubicBezTo>
                    <a:pt x="425" y="365"/>
                    <a:pt x="425" y="365"/>
                    <a:pt x="425" y="365"/>
                  </a:cubicBezTo>
                  <a:close/>
                  <a:moveTo>
                    <a:pt x="44" y="340"/>
                  </a:moveTo>
                  <a:cubicBezTo>
                    <a:pt x="49" y="347"/>
                    <a:pt x="51" y="355"/>
                    <a:pt x="56" y="363"/>
                  </a:cubicBezTo>
                  <a:cubicBezTo>
                    <a:pt x="97" y="340"/>
                    <a:pt x="97" y="340"/>
                    <a:pt x="97" y="340"/>
                  </a:cubicBezTo>
                  <a:cubicBezTo>
                    <a:pt x="92" y="332"/>
                    <a:pt x="90" y="324"/>
                    <a:pt x="85" y="316"/>
                  </a:cubicBezTo>
                  <a:cubicBezTo>
                    <a:pt x="44" y="340"/>
                    <a:pt x="44" y="340"/>
                    <a:pt x="44" y="340"/>
                  </a:cubicBezTo>
                  <a:close/>
                  <a:moveTo>
                    <a:pt x="20" y="242"/>
                  </a:moveTo>
                  <a:cubicBezTo>
                    <a:pt x="20" y="247"/>
                    <a:pt x="20" y="252"/>
                    <a:pt x="20" y="255"/>
                  </a:cubicBezTo>
                  <a:cubicBezTo>
                    <a:pt x="69" y="255"/>
                    <a:pt x="69" y="255"/>
                    <a:pt x="69" y="255"/>
                  </a:cubicBezTo>
                  <a:cubicBezTo>
                    <a:pt x="69" y="252"/>
                    <a:pt x="69" y="247"/>
                    <a:pt x="69" y="242"/>
                  </a:cubicBezTo>
                  <a:cubicBezTo>
                    <a:pt x="69" y="237"/>
                    <a:pt x="69" y="232"/>
                    <a:pt x="69" y="229"/>
                  </a:cubicBezTo>
                  <a:cubicBezTo>
                    <a:pt x="20" y="229"/>
                    <a:pt x="20" y="229"/>
                    <a:pt x="20" y="229"/>
                  </a:cubicBezTo>
                  <a:cubicBezTo>
                    <a:pt x="20" y="232"/>
                    <a:pt x="20" y="237"/>
                    <a:pt x="20" y="242"/>
                  </a:cubicBezTo>
                  <a:close/>
                  <a:moveTo>
                    <a:pt x="56" y="119"/>
                  </a:moveTo>
                  <a:cubicBezTo>
                    <a:pt x="51" y="126"/>
                    <a:pt x="49" y="137"/>
                    <a:pt x="44" y="144"/>
                  </a:cubicBezTo>
                  <a:cubicBezTo>
                    <a:pt x="85" y="167"/>
                    <a:pt x="85" y="167"/>
                    <a:pt x="85" y="167"/>
                  </a:cubicBezTo>
                  <a:cubicBezTo>
                    <a:pt x="90" y="160"/>
                    <a:pt x="92" y="152"/>
                    <a:pt x="100" y="144"/>
                  </a:cubicBezTo>
                  <a:cubicBezTo>
                    <a:pt x="56" y="119"/>
                    <a:pt x="56" y="119"/>
                    <a:pt x="56" y="119"/>
                  </a:cubicBezTo>
                  <a:close/>
                  <a:moveTo>
                    <a:pt x="143" y="44"/>
                  </a:moveTo>
                  <a:cubicBezTo>
                    <a:pt x="133" y="49"/>
                    <a:pt x="126" y="52"/>
                    <a:pt x="118" y="57"/>
                  </a:cubicBezTo>
                  <a:cubicBezTo>
                    <a:pt x="143" y="98"/>
                    <a:pt x="143" y="98"/>
                    <a:pt x="143" y="98"/>
                  </a:cubicBezTo>
                  <a:cubicBezTo>
                    <a:pt x="151" y="93"/>
                    <a:pt x="159" y="90"/>
                    <a:pt x="167" y="85"/>
                  </a:cubicBezTo>
                  <a:cubicBezTo>
                    <a:pt x="143" y="44"/>
                    <a:pt x="143" y="44"/>
                    <a:pt x="143" y="44"/>
                  </a:cubicBezTo>
                  <a:close/>
                  <a:moveTo>
                    <a:pt x="241" y="21"/>
                  </a:moveTo>
                  <a:cubicBezTo>
                    <a:pt x="236" y="21"/>
                    <a:pt x="231" y="21"/>
                    <a:pt x="228" y="21"/>
                  </a:cubicBezTo>
                  <a:cubicBezTo>
                    <a:pt x="228" y="70"/>
                    <a:pt x="228" y="70"/>
                    <a:pt x="228" y="70"/>
                  </a:cubicBezTo>
                  <a:cubicBezTo>
                    <a:pt x="231" y="67"/>
                    <a:pt x="236" y="67"/>
                    <a:pt x="241" y="67"/>
                  </a:cubicBezTo>
                  <a:cubicBezTo>
                    <a:pt x="246" y="67"/>
                    <a:pt x="251" y="67"/>
                    <a:pt x="254" y="70"/>
                  </a:cubicBezTo>
                  <a:cubicBezTo>
                    <a:pt x="254" y="21"/>
                    <a:pt x="254" y="21"/>
                    <a:pt x="254" y="21"/>
                  </a:cubicBezTo>
                  <a:cubicBezTo>
                    <a:pt x="251" y="21"/>
                    <a:pt x="246" y="21"/>
                    <a:pt x="241" y="21"/>
                  </a:cubicBezTo>
                  <a:close/>
                  <a:moveTo>
                    <a:pt x="364" y="57"/>
                  </a:moveTo>
                  <a:cubicBezTo>
                    <a:pt x="356" y="52"/>
                    <a:pt x="346" y="47"/>
                    <a:pt x="338" y="44"/>
                  </a:cubicBezTo>
                  <a:cubicBezTo>
                    <a:pt x="315" y="85"/>
                    <a:pt x="315" y="85"/>
                    <a:pt x="315" y="85"/>
                  </a:cubicBezTo>
                  <a:cubicBezTo>
                    <a:pt x="323" y="88"/>
                    <a:pt x="331" y="93"/>
                    <a:pt x="338" y="98"/>
                  </a:cubicBezTo>
                  <a:cubicBezTo>
                    <a:pt x="364" y="57"/>
                    <a:pt x="364" y="57"/>
                    <a:pt x="364" y="57"/>
                  </a:cubicBezTo>
                  <a:close/>
                  <a:moveTo>
                    <a:pt x="438" y="142"/>
                  </a:moveTo>
                  <a:cubicBezTo>
                    <a:pt x="436" y="134"/>
                    <a:pt x="430" y="126"/>
                    <a:pt x="425" y="119"/>
                  </a:cubicBezTo>
                  <a:cubicBezTo>
                    <a:pt x="384" y="144"/>
                    <a:pt x="384" y="144"/>
                    <a:pt x="384" y="144"/>
                  </a:cubicBezTo>
                  <a:cubicBezTo>
                    <a:pt x="389" y="149"/>
                    <a:pt x="392" y="160"/>
                    <a:pt x="397" y="167"/>
                  </a:cubicBezTo>
                  <a:cubicBezTo>
                    <a:pt x="438" y="142"/>
                    <a:pt x="438" y="142"/>
                    <a:pt x="438" y="142"/>
                  </a:cubicBezTo>
                  <a:close/>
                  <a:moveTo>
                    <a:pt x="241" y="280"/>
                  </a:moveTo>
                  <a:cubicBezTo>
                    <a:pt x="264" y="280"/>
                    <a:pt x="279" y="262"/>
                    <a:pt x="279" y="242"/>
                  </a:cubicBezTo>
                  <a:cubicBezTo>
                    <a:pt x="279" y="221"/>
                    <a:pt x="264" y="203"/>
                    <a:pt x="241" y="203"/>
                  </a:cubicBezTo>
                  <a:cubicBezTo>
                    <a:pt x="220" y="203"/>
                    <a:pt x="202" y="221"/>
                    <a:pt x="202" y="242"/>
                  </a:cubicBezTo>
                  <a:cubicBezTo>
                    <a:pt x="202" y="262"/>
                    <a:pt x="220" y="280"/>
                    <a:pt x="241" y="280"/>
                  </a:cubicBezTo>
                  <a:close/>
                  <a:moveTo>
                    <a:pt x="300" y="41"/>
                  </a:moveTo>
                  <a:cubicBezTo>
                    <a:pt x="238" y="196"/>
                    <a:pt x="238" y="196"/>
                    <a:pt x="238" y="196"/>
                  </a:cubicBezTo>
                  <a:cubicBezTo>
                    <a:pt x="241" y="196"/>
                    <a:pt x="241" y="196"/>
                    <a:pt x="241" y="196"/>
                  </a:cubicBezTo>
                  <a:cubicBezTo>
                    <a:pt x="246" y="196"/>
                    <a:pt x="251" y="196"/>
                    <a:pt x="254" y="196"/>
                  </a:cubicBezTo>
                  <a:cubicBezTo>
                    <a:pt x="259" y="198"/>
                    <a:pt x="264" y="201"/>
                    <a:pt x="269" y="203"/>
                  </a:cubicBezTo>
                  <a:cubicBezTo>
                    <a:pt x="300" y="41"/>
                    <a:pt x="300" y="41"/>
                    <a:pt x="300" y="41"/>
                  </a:cubicBezTo>
                  <a:close/>
                  <a:moveTo>
                    <a:pt x="167" y="355"/>
                  </a:moveTo>
                  <a:cubicBezTo>
                    <a:pt x="154" y="355"/>
                    <a:pt x="143" y="368"/>
                    <a:pt x="143" y="378"/>
                  </a:cubicBezTo>
                  <a:cubicBezTo>
                    <a:pt x="143" y="383"/>
                    <a:pt x="143" y="383"/>
                    <a:pt x="143" y="383"/>
                  </a:cubicBezTo>
                  <a:cubicBezTo>
                    <a:pt x="143" y="396"/>
                    <a:pt x="154" y="406"/>
                    <a:pt x="167" y="406"/>
                  </a:cubicBezTo>
                  <a:cubicBezTo>
                    <a:pt x="315" y="406"/>
                    <a:pt x="315" y="406"/>
                    <a:pt x="315" y="406"/>
                  </a:cubicBezTo>
                  <a:cubicBezTo>
                    <a:pt x="328" y="406"/>
                    <a:pt x="338" y="396"/>
                    <a:pt x="338" y="383"/>
                  </a:cubicBezTo>
                  <a:cubicBezTo>
                    <a:pt x="338" y="378"/>
                    <a:pt x="338" y="378"/>
                    <a:pt x="338" y="378"/>
                  </a:cubicBezTo>
                  <a:cubicBezTo>
                    <a:pt x="338" y="368"/>
                    <a:pt x="328" y="355"/>
                    <a:pt x="315" y="355"/>
                  </a:cubicBezTo>
                  <a:cubicBezTo>
                    <a:pt x="167" y="355"/>
                    <a:pt x="167" y="355"/>
                    <a:pt x="167" y="355"/>
                  </a:cubicBezTo>
                  <a:close/>
                </a:path>
              </a:pathLst>
            </a:custGeom>
            <a:grpFill/>
            <a:ln>
              <a:noFill/>
            </a:ln>
          </p:spPr>
          <p:txBody>
            <a:bodyPr vert="horz" wrap="square" lIns="91440" tIns="45720" rIns="91440" bIns="45720" numCol="1" anchor="t" anchorCtr="0" compatLnSpc="1">
              <a:prstTxWarp prst="textNoShape">
                <a:avLst/>
              </a:prstTxWarp>
            </a:bodyPr>
            <a:lstStyle/>
            <a:p>
              <a:pPr algn="ctr" defTabSz="932654"/>
              <a:endParaRPr lang="en-US" sz="1400" dirty="0">
                <a:solidFill>
                  <a:srgbClr val="505050"/>
                </a:solidFill>
              </a:endParaRPr>
            </a:p>
          </p:txBody>
        </p:sp>
        <p:sp>
          <p:nvSpPr>
            <p:cNvPr id="54" name="Freeform 319"/>
            <p:cNvSpPr>
              <a:spLocks noChangeAspect="1" noEditPoints="1"/>
            </p:cNvSpPr>
            <p:nvPr/>
          </p:nvSpPr>
          <p:spPr bwMode="auto">
            <a:xfrm>
              <a:off x="9920031" y="1942010"/>
              <a:ext cx="324386" cy="314787"/>
            </a:xfrm>
            <a:custGeom>
              <a:avLst/>
              <a:gdLst>
                <a:gd name="T0" fmla="*/ 161 w 220"/>
                <a:gd name="T1" fmla="*/ 62 h 211"/>
                <a:gd name="T2" fmla="*/ 142 w 220"/>
                <a:gd name="T3" fmla="*/ 62 h 211"/>
                <a:gd name="T4" fmla="*/ 142 w 220"/>
                <a:gd name="T5" fmla="*/ 15 h 211"/>
                <a:gd name="T6" fmla="*/ 64 w 220"/>
                <a:gd name="T7" fmla="*/ 15 h 211"/>
                <a:gd name="T8" fmla="*/ 64 w 220"/>
                <a:gd name="T9" fmla="*/ 60 h 211"/>
                <a:gd name="T10" fmla="*/ 16 w 220"/>
                <a:gd name="T11" fmla="*/ 60 h 211"/>
                <a:gd name="T12" fmla="*/ 16 w 220"/>
                <a:gd name="T13" fmla="*/ 194 h 211"/>
                <a:gd name="T14" fmla="*/ 113 w 220"/>
                <a:gd name="T15" fmla="*/ 194 h 211"/>
                <a:gd name="T16" fmla="*/ 113 w 220"/>
                <a:gd name="T17" fmla="*/ 209 h 211"/>
                <a:gd name="T18" fmla="*/ 0 w 220"/>
                <a:gd name="T19" fmla="*/ 209 h 211"/>
                <a:gd name="T20" fmla="*/ 0 w 220"/>
                <a:gd name="T21" fmla="*/ 43 h 211"/>
                <a:gd name="T22" fmla="*/ 47 w 220"/>
                <a:gd name="T23" fmla="*/ 0 h 211"/>
                <a:gd name="T24" fmla="*/ 161 w 220"/>
                <a:gd name="T25" fmla="*/ 0 h 211"/>
                <a:gd name="T26" fmla="*/ 161 w 220"/>
                <a:gd name="T27" fmla="*/ 62 h 211"/>
                <a:gd name="T28" fmla="*/ 87 w 220"/>
                <a:gd name="T29" fmla="*/ 131 h 211"/>
                <a:gd name="T30" fmla="*/ 87 w 220"/>
                <a:gd name="T31" fmla="*/ 164 h 211"/>
                <a:gd name="T32" fmla="*/ 137 w 220"/>
                <a:gd name="T33" fmla="*/ 164 h 211"/>
                <a:gd name="T34" fmla="*/ 137 w 220"/>
                <a:gd name="T35" fmla="*/ 211 h 211"/>
                <a:gd name="T36" fmla="*/ 172 w 220"/>
                <a:gd name="T37" fmla="*/ 211 h 211"/>
                <a:gd name="T38" fmla="*/ 172 w 220"/>
                <a:gd name="T39" fmla="*/ 164 h 211"/>
                <a:gd name="T40" fmla="*/ 220 w 220"/>
                <a:gd name="T41" fmla="*/ 164 h 211"/>
                <a:gd name="T42" fmla="*/ 220 w 220"/>
                <a:gd name="T43" fmla="*/ 131 h 211"/>
                <a:gd name="T44" fmla="*/ 172 w 220"/>
                <a:gd name="T45" fmla="*/ 131 h 211"/>
                <a:gd name="T46" fmla="*/ 172 w 220"/>
                <a:gd name="T47" fmla="*/ 83 h 211"/>
                <a:gd name="T48" fmla="*/ 137 w 220"/>
                <a:gd name="T49" fmla="*/ 83 h 211"/>
                <a:gd name="T50" fmla="*/ 137 w 220"/>
                <a:gd name="T51" fmla="*/ 131 h 211"/>
                <a:gd name="T52" fmla="*/ 87 w 220"/>
                <a:gd name="T53" fmla="*/ 13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0" h="211">
                  <a:moveTo>
                    <a:pt x="161" y="62"/>
                  </a:moveTo>
                  <a:lnTo>
                    <a:pt x="142" y="62"/>
                  </a:lnTo>
                  <a:lnTo>
                    <a:pt x="142" y="15"/>
                  </a:lnTo>
                  <a:lnTo>
                    <a:pt x="64" y="15"/>
                  </a:lnTo>
                  <a:lnTo>
                    <a:pt x="64" y="60"/>
                  </a:lnTo>
                  <a:lnTo>
                    <a:pt x="16" y="60"/>
                  </a:lnTo>
                  <a:lnTo>
                    <a:pt x="16" y="194"/>
                  </a:lnTo>
                  <a:lnTo>
                    <a:pt x="113" y="194"/>
                  </a:lnTo>
                  <a:lnTo>
                    <a:pt x="113" y="209"/>
                  </a:lnTo>
                  <a:lnTo>
                    <a:pt x="0" y="209"/>
                  </a:lnTo>
                  <a:lnTo>
                    <a:pt x="0" y="43"/>
                  </a:lnTo>
                  <a:lnTo>
                    <a:pt x="47" y="0"/>
                  </a:lnTo>
                  <a:lnTo>
                    <a:pt x="161" y="0"/>
                  </a:lnTo>
                  <a:lnTo>
                    <a:pt x="161" y="62"/>
                  </a:lnTo>
                  <a:close/>
                  <a:moveTo>
                    <a:pt x="87" y="131"/>
                  </a:moveTo>
                  <a:lnTo>
                    <a:pt x="87" y="164"/>
                  </a:lnTo>
                  <a:lnTo>
                    <a:pt x="137" y="164"/>
                  </a:lnTo>
                  <a:lnTo>
                    <a:pt x="137" y="211"/>
                  </a:lnTo>
                  <a:lnTo>
                    <a:pt x="172" y="211"/>
                  </a:lnTo>
                  <a:lnTo>
                    <a:pt x="172" y="164"/>
                  </a:lnTo>
                  <a:lnTo>
                    <a:pt x="220" y="164"/>
                  </a:lnTo>
                  <a:lnTo>
                    <a:pt x="220" y="131"/>
                  </a:lnTo>
                  <a:lnTo>
                    <a:pt x="172" y="131"/>
                  </a:lnTo>
                  <a:lnTo>
                    <a:pt x="172" y="83"/>
                  </a:lnTo>
                  <a:lnTo>
                    <a:pt x="137" y="83"/>
                  </a:lnTo>
                  <a:lnTo>
                    <a:pt x="137" y="131"/>
                  </a:lnTo>
                  <a:lnTo>
                    <a:pt x="87" y="131"/>
                  </a:lnTo>
                  <a:close/>
                </a:path>
              </a:pathLst>
            </a:custGeom>
            <a:grpFill/>
            <a:ln>
              <a:noFill/>
            </a:ln>
            <a:extLst/>
          </p:spPr>
          <p:txBody>
            <a:bodyPr vert="horz" wrap="square" lIns="91440" tIns="45720" rIns="91440" bIns="45720" numCol="1" anchor="t" anchorCtr="0" compatLnSpc="1">
              <a:prstTxWarp prst="textNoShape">
                <a:avLst/>
              </a:prstTxWarp>
            </a:bodyPr>
            <a:lstStyle/>
            <a:p>
              <a:pPr defTabSz="932654"/>
              <a:endParaRPr lang="en-US" sz="1400" dirty="0">
                <a:solidFill>
                  <a:srgbClr val="505050"/>
                </a:solidFill>
              </a:endParaRPr>
            </a:p>
          </p:txBody>
        </p:sp>
      </p:grpSp>
      <p:sp>
        <p:nvSpPr>
          <p:cNvPr id="55" name="Freeform 54"/>
          <p:cNvSpPr>
            <a:spLocks noEditPoints="1"/>
          </p:cNvSpPr>
          <p:nvPr/>
        </p:nvSpPr>
        <p:spPr bwMode="black">
          <a:xfrm>
            <a:off x="3475900" y="5357504"/>
            <a:ext cx="488438" cy="48831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a:extLst/>
        </p:spPr>
        <p:txBody>
          <a:bodyPr vert="horz" wrap="square" lIns="82305" tIns="41153" rIns="82305" bIns="4115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600" dirty="0"/>
          </a:p>
        </p:txBody>
      </p:sp>
      <p:sp>
        <p:nvSpPr>
          <p:cNvPr id="19" name="Rectangle 2"/>
          <p:cNvSpPr txBox="1">
            <a:spLocks/>
          </p:cNvSpPr>
          <p:nvPr/>
        </p:nvSpPr>
        <p:spPr>
          <a:xfrm>
            <a:off x="269240" y="289512"/>
            <a:ext cx="11655840" cy="899665"/>
          </a:xfrm>
          <a:prstGeom prst="rect">
            <a:avLst/>
          </a:prstGeom>
        </p:spPr>
        <p:txBody>
          <a:bodyPr vert="horz" wrap="square" lIns="182880" tIns="91440" rIns="182880" bIns="91440" rtlCol="0" anchor="t">
            <a:noAutofit/>
          </a:bodyPr>
          <a:lst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Collect, store, and analyze log </a:t>
            </a:r>
            <a:r>
              <a:rPr lang="en-US" sz="4800" dirty="0" smtClean="0"/>
              <a:t>data</a:t>
            </a:r>
            <a:endParaRPr lang="en-US" sz="4800" dirty="0"/>
          </a:p>
        </p:txBody>
      </p:sp>
    </p:spTree>
    <p:extLst>
      <p:ext uri="{BB962C8B-B14F-4D97-AF65-F5344CB8AC3E}">
        <p14:creationId xmlns:p14="http://schemas.microsoft.com/office/powerpoint/2010/main" val="279991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Dashboard</a:t>
            </a:r>
            <a:endParaRPr lang="en-US" dirty="0"/>
          </a:p>
        </p:txBody>
      </p:sp>
      <p:pic>
        <p:nvPicPr>
          <p:cNvPr id="6" name="Picture 5"/>
          <p:cNvPicPr>
            <a:picLocks noChangeAspect="1"/>
          </p:cNvPicPr>
          <p:nvPr/>
        </p:nvPicPr>
        <p:blipFill>
          <a:blip r:embed="rId2"/>
          <a:stretch>
            <a:fillRect/>
          </a:stretch>
        </p:blipFill>
        <p:spPr>
          <a:xfrm>
            <a:off x="4095734" y="1612231"/>
            <a:ext cx="7721062" cy="4070579"/>
          </a:xfrm>
          <a:prstGeom prst="rect">
            <a:avLst/>
          </a:prstGeom>
        </p:spPr>
      </p:pic>
      <p:sp>
        <p:nvSpPr>
          <p:cNvPr id="4" name="Text Placeholder 2"/>
          <p:cNvSpPr txBox="1">
            <a:spLocks/>
          </p:cNvSpPr>
          <p:nvPr/>
        </p:nvSpPr>
        <p:spPr>
          <a:xfrm>
            <a:off x="96253" y="1189178"/>
            <a:ext cx="3693693" cy="6085897"/>
          </a:xfrm>
          <a:prstGeom prst="rect">
            <a:avLst/>
          </a:prstGeom>
        </p:spPr>
        <p:txBody>
          <a:bodyPr/>
          <a:lst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endParaRPr lang="en-US" dirty="0" smtClean="0"/>
          </a:p>
          <a:p>
            <a:pPr marL="336118" lvl="1" indent="0">
              <a:buNone/>
            </a:pPr>
            <a:r>
              <a:rPr lang="en-US" dirty="0" smtClean="0"/>
              <a:t>Visualize </a:t>
            </a:r>
            <a:r>
              <a:rPr lang="en-US" dirty="0"/>
              <a:t>all of your saved searches, </a:t>
            </a:r>
            <a:r>
              <a:rPr lang="en-US" dirty="0" smtClean="0"/>
              <a:t>providing a </a:t>
            </a:r>
            <a:r>
              <a:rPr lang="en-US" dirty="0"/>
              <a:t>single lens to </a:t>
            </a:r>
            <a:r>
              <a:rPr lang="en-US" dirty="0" smtClean="0"/>
              <a:t>all your </a:t>
            </a:r>
            <a:r>
              <a:rPr lang="en-US" dirty="0"/>
              <a:t>environment.</a:t>
            </a:r>
            <a:endParaRPr lang="en-US" dirty="0" smtClean="0"/>
          </a:p>
          <a:p>
            <a:pPr lvl="1"/>
            <a:r>
              <a:rPr lang="en-US" dirty="0" smtClean="0"/>
              <a:t>Custom or sample searches</a:t>
            </a:r>
          </a:p>
          <a:p>
            <a:pPr lvl="1"/>
            <a:r>
              <a:rPr lang="en-US" dirty="0" smtClean="0"/>
              <a:t>Customizable visual information</a:t>
            </a:r>
          </a:p>
          <a:p>
            <a:pPr lvl="1"/>
            <a:r>
              <a:rPr lang="en-US" dirty="0" smtClean="0"/>
              <a:t>Shareable across teams</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182190973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65" y="487"/>
            <a:ext cx="12342649" cy="6857027"/>
          </a:xfrm>
          <a:prstGeom prst="rect">
            <a:avLst/>
          </a:prstGeom>
        </p:spPr>
      </p:pic>
      <p:sp>
        <p:nvSpPr>
          <p:cNvPr id="3" name="Title 2"/>
          <p:cNvSpPr>
            <a:spLocks noGrp="1"/>
          </p:cNvSpPr>
          <p:nvPr>
            <p:ph type="title"/>
          </p:nvPr>
        </p:nvSpPr>
        <p:spPr/>
        <p:txBody>
          <a:bodyPr/>
          <a:lstStyle/>
          <a:p>
            <a:r>
              <a:rPr lang="en-US" dirty="0" smtClean="0"/>
              <a:t>Pricing and licensing</a:t>
            </a:r>
            <a:endParaRPr lang="en-US" dirty="0"/>
          </a:p>
        </p:txBody>
      </p:sp>
      <p:pic>
        <p:nvPicPr>
          <p:cNvPr id="4" name="Picture 3"/>
          <p:cNvPicPr>
            <a:picLocks noChangeAspect="1"/>
          </p:cNvPicPr>
          <p:nvPr/>
        </p:nvPicPr>
        <p:blipFill>
          <a:blip r:embed="rId3"/>
          <a:stretch>
            <a:fillRect/>
          </a:stretch>
        </p:blipFill>
        <p:spPr>
          <a:xfrm>
            <a:off x="3563613" y="4856003"/>
            <a:ext cx="8360642" cy="1902671"/>
          </a:xfrm>
          <a:prstGeom prst="rect">
            <a:avLst/>
          </a:prstGeom>
        </p:spPr>
      </p:pic>
      <p:pic>
        <p:nvPicPr>
          <p:cNvPr id="5" name="Picture 4"/>
          <p:cNvPicPr>
            <a:picLocks noChangeAspect="1"/>
          </p:cNvPicPr>
          <p:nvPr/>
        </p:nvPicPr>
        <p:blipFill>
          <a:blip r:embed="rId4"/>
          <a:stretch>
            <a:fillRect/>
          </a:stretch>
        </p:blipFill>
        <p:spPr>
          <a:xfrm>
            <a:off x="270067" y="1189495"/>
            <a:ext cx="8828347" cy="3455220"/>
          </a:xfrm>
          <a:prstGeom prst="rect">
            <a:avLst/>
          </a:prstGeom>
        </p:spPr>
      </p:pic>
    </p:spTree>
    <p:extLst>
      <p:ext uri="{BB962C8B-B14F-4D97-AF65-F5344CB8AC3E}">
        <p14:creationId xmlns:p14="http://schemas.microsoft.com/office/powerpoint/2010/main" val="255675491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5260"/>
        </a:solidFill>
        <a:effectLst/>
      </p:bgPr>
    </p:bg>
    <p:spTree>
      <p:nvGrpSpPr>
        <p:cNvPr id="1" name=""/>
        <p:cNvGrpSpPr/>
        <p:nvPr/>
      </p:nvGrpSpPr>
      <p:grpSpPr>
        <a:xfrm>
          <a:off x="0" y="0"/>
          <a:ext cx="0" cy="0"/>
          <a:chOff x="0" y="0"/>
          <a:chExt cx="0" cy="0"/>
        </a:xfrm>
      </p:grpSpPr>
      <p:pic>
        <p:nvPicPr>
          <p:cNvPr id="53" name="Picture 52"/>
          <p:cNvPicPr>
            <a:picLocks noChangeAspect="1"/>
          </p:cNvPicPr>
          <p:nvPr/>
        </p:nvPicPr>
        <p:blipFill>
          <a:blip r:embed="rId3"/>
          <a:stretch>
            <a:fillRect/>
          </a:stretch>
        </p:blipFill>
        <p:spPr>
          <a:xfrm>
            <a:off x="0" y="0"/>
            <a:ext cx="12192000" cy="6858000"/>
          </a:xfrm>
          <a:prstGeom prst="rect">
            <a:avLst/>
          </a:prstGeom>
        </p:spPr>
      </p:pic>
      <p:sp>
        <p:nvSpPr>
          <p:cNvPr id="3" name="Title 2"/>
          <p:cNvSpPr>
            <a:spLocks noGrp="1"/>
          </p:cNvSpPr>
          <p:nvPr>
            <p:ph type="title"/>
          </p:nvPr>
        </p:nvSpPr>
        <p:spPr/>
        <p:txBody>
          <a:bodyPr/>
          <a:lstStyle/>
          <a:p>
            <a:r>
              <a:rPr lang="en-US" dirty="0" smtClean="0"/>
              <a:t>Operations Management Suite Roadmap</a:t>
            </a:r>
            <a:br>
              <a:rPr lang="en-US" dirty="0" smtClean="0"/>
            </a:br>
            <a:endParaRPr lang="en-US" dirty="0"/>
          </a:p>
        </p:txBody>
      </p:sp>
      <p:sp>
        <p:nvSpPr>
          <p:cNvPr id="6" name="Trapezoid 5"/>
          <p:cNvSpPr/>
          <p:nvPr/>
        </p:nvSpPr>
        <p:spPr bwMode="auto">
          <a:xfrm rot="5400000">
            <a:off x="1936046" y="-81847"/>
            <a:ext cx="3149598" cy="7021693"/>
          </a:xfrm>
          <a:prstGeom prst="trapezoid">
            <a:avLst>
              <a:gd name="adj" fmla="val 38433"/>
            </a:avLst>
          </a:prstGeom>
          <a:solidFill>
            <a:schemeClr val="accent1">
              <a:alpha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nvGrpSpPr>
          <p:cNvPr id="5" name="Group 4"/>
          <p:cNvGrpSpPr/>
          <p:nvPr/>
        </p:nvGrpSpPr>
        <p:grpSpPr>
          <a:xfrm>
            <a:off x="4641960" y="2951459"/>
            <a:ext cx="1285262" cy="966281"/>
            <a:chOff x="4641960" y="2982110"/>
            <a:chExt cx="1285262" cy="966281"/>
          </a:xfrm>
        </p:grpSpPr>
        <p:sp>
          <p:nvSpPr>
            <p:cNvPr id="58" name="TextBox 57"/>
            <p:cNvSpPr txBox="1"/>
            <p:nvPr/>
          </p:nvSpPr>
          <p:spPr>
            <a:xfrm>
              <a:off x="4641960" y="2982110"/>
              <a:ext cx="128526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Linux</a:t>
              </a:r>
            </a:p>
          </p:txBody>
        </p:sp>
        <p:sp>
          <p:nvSpPr>
            <p:cNvPr id="59" name="TextBox 58"/>
            <p:cNvSpPr txBox="1"/>
            <p:nvPr/>
          </p:nvSpPr>
          <p:spPr>
            <a:xfrm>
              <a:off x="4641960" y="3403626"/>
              <a:ext cx="128526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Patching</a:t>
              </a:r>
            </a:p>
          </p:txBody>
        </p:sp>
      </p:grpSp>
      <p:grpSp>
        <p:nvGrpSpPr>
          <p:cNvPr id="7" name="Group 6"/>
          <p:cNvGrpSpPr/>
          <p:nvPr/>
        </p:nvGrpSpPr>
        <p:grpSpPr>
          <a:xfrm>
            <a:off x="2941611" y="2696897"/>
            <a:ext cx="1836760" cy="1447695"/>
            <a:chOff x="2941611" y="2709728"/>
            <a:chExt cx="1836760" cy="1447695"/>
          </a:xfrm>
        </p:grpSpPr>
        <p:sp>
          <p:nvSpPr>
            <p:cNvPr id="60" name="TextBox 59"/>
            <p:cNvSpPr txBox="1"/>
            <p:nvPr/>
          </p:nvSpPr>
          <p:spPr>
            <a:xfrm>
              <a:off x="2941611" y="3131296"/>
              <a:ext cx="143444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Inventory</a:t>
              </a:r>
            </a:p>
          </p:txBody>
        </p:sp>
        <p:sp>
          <p:nvSpPr>
            <p:cNvPr id="61" name="TextBox 60"/>
            <p:cNvSpPr txBox="1"/>
            <p:nvPr/>
          </p:nvSpPr>
          <p:spPr>
            <a:xfrm>
              <a:off x="2941611" y="2709728"/>
              <a:ext cx="183676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Wire </a:t>
              </a: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data</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TextBox 64"/>
            <p:cNvSpPr txBox="1"/>
            <p:nvPr/>
          </p:nvSpPr>
          <p:spPr>
            <a:xfrm>
              <a:off x="2941611" y="3612658"/>
              <a:ext cx="128526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Alerting</a:t>
              </a:r>
            </a:p>
          </p:txBody>
        </p:sp>
      </p:grpSp>
      <p:grpSp>
        <p:nvGrpSpPr>
          <p:cNvPr id="8" name="Group 7"/>
          <p:cNvGrpSpPr/>
          <p:nvPr/>
        </p:nvGrpSpPr>
        <p:grpSpPr>
          <a:xfrm>
            <a:off x="307167" y="2168572"/>
            <a:ext cx="2802886" cy="2393504"/>
            <a:chOff x="307167" y="2168572"/>
            <a:chExt cx="2802886" cy="2393504"/>
          </a:xfrm>
        </p:grpSpPr>
        <p:sp>
          <p:nvSpPr>
            <p:cNvPr id="62" name="TextBox 61"/>
            <p:cNvSpPr txBox="1"/>
            <p:nvPr/>
          </p:nvSpPr>
          <p:spPr>
            <a:xfrm>
              <a:off x="307167" y="3768012"/>
              <a:ext cx="2554902"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Remote </a:t>
              </a:r>
              <a:r>
                <a:rPr lang="en-US" dirty="0" smtClean="0">
                  <a:solidFill>
                    <a:srgbClr val="FFFFFF"/>
                  </a:solidFill>
                  <a:latin typeface="Segoe UI"/>
                </a:rPr>
                <a:t>operating system</a:t>
              </a: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 management</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TextBox 62"/>
            <p:cNvSpPr txBox="1"/>
            <p:nvPr/>
          </p:nvSpPr>
          <p:spPr>
            <a:xfrm>
              <a:off x="307167" y="2618619"/>
              <a:ext cx="189391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Configuration</a:t>
              </a:r>
            </a:p>
          </p:txBody>
        </p:sp>
        <p:sp>
          <p:nvSpPr>
            <p:cNvPr id="64" name="TextBox 63"/>
            <p:cNvSpPr txBox="1"/>
            <p:nvPr/>
          </p:nvSpPr>
          <p:spPr>
            <a:xfrm>
              <a:off x="307167" y="2168572"/>
              <a:ext cx="170487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Containers</a:t>
              </a:r>
            </a:p>
          </p:txBody>
        </p:sp>
        <p:sp>
          <p:nvSpPr>
            <p:cNvPr id="66" name="TextBox 65"/>
            <p:cNvSpPr txBox="1"/>
            <p:nvPr/>
          </p:nvSpPr>
          <p:spPr>
            <a:xfrm>
              <a:off x="307167" y="3068666"/>
              <a:ext cx="280288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Configuration management database </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67" name="TextBox 66"/>
          <p:cNvSpPr txBox="1"/>
          <p:nvPr/>
        </p:nvSpPr>
        <p:spPr>
          <a:xfrm rot="591511">
            <a:off x="1511164" y="2101858"/>
            <a:ext cx="6917478"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Analytics | Automation | Recovery    &gt;&gt;</a:t>
            </a:r>
          </a:p>
        </p:txBody>
      </p:sp>
      <p:sp>
        <p:nvSpPr>
          <p:cNvPr id="68" name="TextBox 67"/>
          <p:cNvSpPr txBox="1"/>
          <p:nvPr/>
        </p:nvSpPr>
        <p:spPr>
          <a:xfrm rot="20993100">
            <a:off x="939180" y="4295709"/>
            <a:ext cx="6917478"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Security | Update | Change | Dashboards   &gt;&gt;</a:t>
            </a:r>
          </a:p>
        </p:txBody>
      </p:sp>
      <p:grpSp>
        <p:nvGrpSpPr>
          <p:cNvPr id="4" name="Group 3"/>
          <p:cNvGrpSpPr/>
          <p:nvPr/>
        </p:nvGrpSpPr>
        <p:grpSpPr>
          <a:xfrm>
            <a:off x="7602490" y="5007336"/>
            <a:ext cx="2416296" cy="1620136"/>
            <a:chOff x="7023398" y="5040505"/>
            <a:chExt cx="2416296" cy="1620136"/>
          </a:xfrm>
        </p:grpSpPr>
        <p:grpSp>
          <p:nvGrpSpPr>
            <p:cNvPr id="69" name="Group 68"/>
            <p:cNvGrpSpPr/>
            <p:nvPr/>
          </p:nvGrpSpPr>
          <p:grpSpPr>
            <a:xfrm>
              <a:off x="7023398" y="5040505"/>
              <a:ext cx="1208609" cy="1612921"/>
              <a:chOff x="2416275" y="4798284"/>
              <a:chExt cx="404726" cy="540118"/>
            </a:xfrm>
          </p:grpSpPr>
          <p:sp>
            <p:nvSpPr>
              <p:cNvPr id="93" name="Freeform 10"/>
              <p:cNvSpPr>
                <a:spLocks noEditPoints="1"/>
              </p:cNvSpPr>
              <p:nvPr/>
            </p:nvSpPr>
            <p:spPr bwMode="auto">
              <a:xfrm>
                <a:off x="2416275" y="5026226"/>
                <a:ext cx="253616" cy="312176"/>
              </a:xfrm>
              <a:custGeom>
                <a:avLst/>
                <a:gdLst>
                  <a:gd name="T0" fmla="*/ 0 w 2776"/>
                  <a:gd name="T1" fmla="*/ 0 h 3417"/>
                  <a:gd name="T2" fmla="*/ 0 w 2776"/>
                  <a:gd name="T3" fmla="*/ 3417 h 3417"/>
                  <a:gd name="T4" fmla="*/ 902 w 2776"/>
                  <a:gd name="T5" fmla="*/ 3417 h 3417"/>
                  <a:gd name="T6" fmla="*/ 902 w 2776"/>
                  <a:gd name="T7" fmla="*/ 2717 h 3417"/>
                  <a:gd name="T8" fmla="*/ 1264 w 2776"/>
                  <a:gd name="T9" fmla="*/ 2717 h 3417"/>
                  <a:gd name="T10" fmla="*/ 1264 w 2776"/>
                  <a:gd name="T11" fmla="*/ 3417 h 3417"/>
                  <a:gd name="T12" fmla="*/ 1526 w 2776"/>
                  <a:gd name="T13" fmla="*/ 3417 h 3417"/>
                  <a:gd name="T14" fmla="*/ 1526 w 2776"/>
                  <a:gd name="T15" fmla="*/ 2717 h 3417"/>
                  <a:gd name="T16" fmla="*/ 1889 w 2776"/>
                  <a:gd name="T17" fmla="*/ 2717 h 3417"/>
                  <a:gd name="T18" fmla="*/ 1889 w 2776"/>
                  <a:gd name="T19" fmla="*/ 3417 h 3417"/>
                  <a:gd name="T20" fmla="*/ 2776 w 2776"/>
                  <a:gd name="T21" fmla="*/ 3417 h 3417"/>
                  <a:gd name="T22" fmla="*/ 2776 w 2776"/>
                  <a:gd name="T23" fmla="*/ 0 h 3417"/>
                  <a:gd name="T24" fmla="*/ 0 w 2776"/>
                  <a:gd name="T25" fmla="*/ 0 h 3417"/>
                  <a:gd name="T26" fmla="*/ 2516 w 2776"/>
                  <a:gd name="T27" fmla="*/ 2495 h 3417"/>
                  <a:gd name="T28" fmla="*/ 275 w 2776"/>
                  <a:gd name="T29" fmla="*/ 2495 h 3417"/>
                  <a:gd name="T30" fmla="*/ 275 w 2776"/>
                  <a:gd name="T31" fmla="*/ 2135 h 3417"/>
                  <a:gd name="T32" fmla="*/ 2516 w 2776"/>
                  <a:gd name="T33" fmla="*/ 2135 h 3417"/>
                  <a:gd name="T34" fmla="*/ 2516 w 2776"/>
                  <a:gd name="T35" fmla="*/ 2495 h 3417"/>
                  <a:gd name="T36" fmla="*/ 2516 w 2776"/>
                  <a:gd name="T37" fmla="*/ 1870 h 3417"/>
                  <a:gd name="T38" fmla="*/ 275 w 2776"/>
                  <a:gd name="T39" fmla="*/ 1870 h 3417"/>
                  <a:gd name="T40" fmla="*/ 275 w 2776"/>
                  <a:gd name="T41" fmla="*/ 1511 h 3417"/>
                  <a:gd name="T42" fmla="*/ 2516 w 2776"/>
                  <a:gd name="T43" fmla="*/ 1511 h 3417"/>
                  <a:gd name="T44" fmla="*/ 2516 w 2776"/>
                  <a:gd name="T45" fmla="*/ 1870 h 3417"/>
                  <a:gd name="T46" fmla="*/ 2516 w 2776"/>
                  <a:gd name="T47" fmla="*/ 1248 h 3417"/>
                  <a:gd name="T48" fmla="*/ 275 w 2776"/>
                  <a:gd name="T49" fmla="*/ 1248 h 3417"/>
                  <a:gd name="T50" fmla="*/ 275 w 2776"/>
                  <a:gd name="T51" fmla="*/ 889 h 3417"/>
                  <a:gd name="T52" fmla="*/ 2516 w 2776"/>
                  <a:gd name="T53" fmla="*/ 889 h 3417"/>
                  <a:gd name="T54" fmla="*/ 2516 w 2776"/>
                  <a:gd name="T55" fmla="*/ 1248 h 3417"/>
                  <a:gd name="T56" fmla="*/ 2516 w 2776"/>
                  <a:gd name="T57" fmla="*/ 626 h 3417"/>
                  <a:gd name="T58" fmla="*/ 275 w 2776"/>
                  <a:gd name="T59" fmla="*/ 626 h 3417"/>
                  <a:gd name="T60" fmla="*/ 275 w 2776"/>
                  <a:gd name="T61" fmla="*/ 267 h 3417"/>
                  <a:gd name="T62" fmla="*/ 2516 w 2776"/>
                  <a:gd name="T63" fmla="*/ 267 h 3417"/>
                  <a:gd name="T64" fmla="*/ 2516 w 2776"/>
                  <a:gd name="T65" fmla="*/ 626 h 3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76" h="3417">
                    <a:moveTo>
                      <a:pt x="0" y="0"/>
                    </a:moveTo>
                    <a:lnTo>
                      <a:pt x="0" y="3417"/>
                    </a:lnTo>
                    <a:lnTo>
                      <a:pt x="902" y="3417"/>
                    </a:lnTo>
                    <a:lnTo>
                      <a:pt x="902" y="2717"/>
                    </a:lnTo>
                    <a:lnTo>
                      <a:pt x="1264" y="2717"/>
                    </a:lnTo>
                    <a:lnTo>
                      <a:pt x="1264" y="3417"/>
                    </a:lnTo>
                    <a:lnTo>
                      <a:pt x="1526" y="3417"/>
                    </a:lnTo>
                    <a:lnTo>
                      <a:pt x="1526" y="2717"/>
                    </a:lnTo>
                    <a:lnTo>
                      <a:pt x="1889" y="2717"/>
                    </a:lnTo>
                    <a:lnTo>
                      <a:pt x="1889" y="3417"/>
                    </a:lnTo>
                    <a:lnTo>
                      <a:pt x="2776" y="3417"/>
                    </a:lnTo>
                    <a:lnTo>
                      <a:pt x="2776" y="0"/>
                    </a:lnTo>
                    <a:lnTo>
                      <a:pt x="0" y="0"/>
                    </a:lnTo>
                    <a:close/>
                    <a:moveTo>
                      <a:pt x="2516" y="2495"/>
                    </a:moveTo>
                    <a:lnTo>
                      <a:pt x="275" y="2495"/>
                    </a:lnTo>
                    <a:lnTo>
                      <a:pt x="275" y="2135"/>
                    </a:lnTo>
                    <a:lnTo>
                      <a:pt x="2516" y="2135"/>
                    </a:lnTo>
                    <a:lnTo>
                      <a:pt x="2516" y="2495"/>
                    </a:lnTo>
                    <a:close/>
                    <a:moveTo>
                      <a:pt x="2516" y="1870"/>
                    </a:moveTo>
                    <a:lnTo>
                      <a:pt x="275" y="1870"/>
                    </a:lnTo>
                    <a:lnTo>
                      <a:pt x="275" y="1511"/>
                    </a:lnTo>
                    <a:lnTo>
                      <a:pt x="2516" y="1511"/>
                    </a:lnTo>
                    <a:lnTo>
                      <a:pt x="2516" y="1870"/>
                    </a:lnTo>
                    <a:close/>
                    <a:moveTo>
                      <a:pt x="2516" y="1248"/>
                    </a:moveTo>
                    <a:lnTo>
                      <a:pt x="275" y="1248"/>
                    </a:lnTo>
                    <a:lnTo>
                      <a:pt x="275" y="889"/>
                    </a:lnTo>
                    <a:lnTo>
                      <a:pt x="2516" y="889"/>
                    </a:lnTo>
                    <a:lnTo>
                      <a:pt x="2516" y="1248"/>
                    </a:lnTo>
                    <a:close/>
                    <a:moveTo>
                      <a:pt x="2516" y="626"/>
                    </a:moveTo>
                    <a:lnTo>
                      <a:pt x="275" y="626"/>
                    </a:lnTo>
                    <a:lnTo>
                      <a:pt x="275" y="267"/>
                    </a:lnTo>
                    <a:lnTo>
                      <a:pt x="2516" y="267"/>
                    </a:lnTo>
                    <a:lnTo>
                      <a:pt x="2516" y="6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11"/>
              <p:cNvSpPr>
                <a:spLocks noEditPoints="1"/>
              </p:cNvSpPr>
              <p:nvPr/>
            </p:nvSpPr>
            <p:spPr bwMode="auto">
              <a:xfrm>
                <a:off x="2567385" y="4798284"/>
                <a:ext cx="253616" cy="540118"/>
              </a:xfrm>
              <a:custGeom>
                <a:avLst/>
                <a:gdLst>
                  <a:gd name="T0" fmla="*/ 0 w 2776"/>
                  <a:gd name="T1" fmla="*/ 0 h 5912"/>
                  <a:gd name="T2" fmla="*/ 0 w 2776"/>
                  <a:gd name="T3" fmla="*/ 2308 h 5912"/>
                  <a:gd name="T4" fmla="*/ 275 w 2776"/>
                  <a:gd name="T5" fmla="*/ 2308 h 5912"/>
                  <a:gd name="T6" fmla="*/ 275 w 2776"/>
                  <a:gd name="T7" fmla="*/ 2137 h 5912"/>
                  <a:gd name="T8" fmla="*/ 2516 w 2776"/>
                  <a:gd name="T9" fmla="*/ 2137 h 5912"/>
                  <a:gd name="T10" fmla="*/ 2516 w 2776"/>
                  <a:gd name="T11" fmla="*/ 2497 h 5912"/>
                  <a:gd name="T12" fmla="*/ 1389 w 2776"/>
                  <a:gd name="T13" fmla="*/ 2497 h 5912"/>
                  <a:gd name="T14" fmla="*/ 1389 w 2776"/>
                  <a:gd name="T15" fmla="*/ 2762 h 5912"/>
                  <a:gd name="T16" fmla="*/ 2516 w 2776"/>
                  <a:gd name="T17" fmla="*/ 2762 h 5912"/>
                  <a:gd name="T18" fmla="*/ 2516 w 2776"/>
                  <a:gd name="T19" fmla="*/ 3121 h 5912"/>
                  <a:gd name="T20" fmla="*/ 1389 w 2776"/>
                  <a:gd name="T21" fmla="*/ 3121 h 5912"/>
                  <a:gd name="T22" fmla="*/ 1389 w 2776"/>
                  <a:gd name="T23" fmla="*/ 3384 h 5912"/>
                  <a:gd name="T24" fmla="*/ 2516 w 2776"/>
                  <a:gd name="T25" fmla="*/ 3384 h 5912"/>
                  <a:gd name="T26" fmla="*/ 2516 w 2776"/>
                  <a:gd name="T27" fmla="*/ 3743 h 5912"/>
                  <a:gd name="T28" fmla="*/ 1389 w 2776"/>
                  <a:gd name="T29" fmla="*/ 3743 h 5912"/>
                  <a:gd name="T30" fmla="*/ 1389 w 2776"/>
                  <a:gd name="T31" fmla="*/ 4006 h 5912"/>
                  <a:gd name="T32" fmla="*/ 2516 w 2776"/>
                  <a:gd name="T33" fmla="*/ 4006 h 5912"/>
                  <a:gd name="T34" fmla="*/ 2516 w 2776"/>
                  <a:gd name="T35" fmla="*/ 4365 h 5912"/>
                  <a:gd name="T36" fmla="*/ 1389 w 2776"/>
                  <a:gd name="T37" fmla="*/ 4365 h 5912"/>
                  <a:gd name="T38" fmla="*/ 1389 w 2776"/>
                  <a:gd name="T39" fmla="*/ 4630 h 5912"/>
                  <a:gd name="T40" fmla="*/ 2516 w 2776"/>
                  <a:gd name="T41" fmla="*/ 4630 h 5912"/>
                  <a:gd name="T42" fmla="*/ 2516 w 2776"/>
                  <a:gd name="T43" fmla="*/ 4990 h 5912"/>
                  <a:gd name="T44" fmla="*/ 1389 w 2776"/>
                  <a:gd name="T45" fmla="*/ 4990 h 5912"/>
                  <a:gd name="T46" fmla="*/ 1389 w 2776"/>
                  <a:gd name="T47" fmla="*/ 5912 h 5912"/>
                  <a:gd name="T48" fmla="*/ 1527 w 2776"/>
                  <a:gd name="T49" fmla="*/ 5912 h 5912"/>
                  <a:gd name="T50" fmla="*/ 1527 w 2776"/>
                  <a:gd name="T51" fmla="*/ 5212 h 5912"/>
                  <a:gd name="T52" fmla="*/ 1889 w 2776"/>
                  <a:gd name="T53" fmla="*/ 5212 h 5912"/>
                  <a:gd name="T54" fmla="*/ 1889 w 2776"/>
                  <a:gd name="T55" fmla="*/ 5912 h 5912"/>
                  <a:gd name="T56" fmla="*/ 2776 w 2776"/>
                  <a:gd name="T57" fmla="*/ 5912 h 5912"/>
                  <a:gd name="T58" fmla="*/ 2776 w 2776"/>
                  <a:gd name="T59" fmla="*/ 0 h 5912"/>
                  <a:gd name="T60" fmla="*/ 0 w 2776"/>
                  <a:gd name="T61" fmla="*/ 0 h 5912"/>
                  <a:gd name="T62" fmla="*/ 2516 w 2776"/>
                  <a:gd name="T63" fmla="*/ 1875 h 5912"/>
                  <a:gd name="T64" fmla="*/ 275 w 2776"/>
                  <a:gd name="T65" fmla="*/ 1875 h 5912"/>
                  <a:gd name="T66" fmla="*/ 275 w 2776"/>
                  <a:gd name="T67" fmla="*/ 1515 h 5912"/>
                  <a:gd name="T68" fmla="*/ 2516 w 2776"/>
                  <a:gd name="T69" fmla="*/ 1515 h 5912"/>
                  <a:gd name="T70" fmla="*/ 2516 w 2776"/>
                  <a:gd name="T71" fmla="*/ 1875 h 5912"/>
                  <a:gd name="T72" fmla="*/ 2516 w 2776"/>
                  <a:gd name="T73" fmla="*/ 1258 h 5912"/>
                  <a:gd name="T74" fmla="*/ 275 w 2776"/>
                  <a:gd name="T75" fmla="*/ 1258 h 5912"/>
                  <a:gd name="T76" fmla="*/ 275 w 2776"/>
                  <a:gd name="T77" fmla="*/ 898 h 5912"/>
                  <a:gd name="T78" fmla="*/ 2516 w 2776"/>
                  <a:gd name="T79" fmla="*/ 898 h 5912"/>
                  <a:gd name="T80" fmla="*/ 2516 w 2776"/>
                  <a:gd name="T81" fmla="*/ 1258 h 5912"/>
                  <a:gd name="T82" fmla="*/ 2516 w 2776"/>
                  <a:gd name="T83" fmla="*/ 636 h 5912"/>
                  <a:gd name="T84" fmla="*/ 275 w 2776"/>
                  <a:gd name="T85" fmla="*/ 636 h 5912"/>
                  <a:gd name="T86" fmla="*/ 275 w 2776"/>
                  <a:gd name="T87" fmla="*/ 276 h 5912"/>
                  <a:gd name="T88" fmla="*/ 2516 w 2776"/>
                  <a:gd name="T89" fmla="*/ 276 h 5912"/>
                  <a:gd name="T90" fmla="*/ 2516 w 2776"/>
                  <a:gd name="T91" fmla="*/ 636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6" h="5912">
                    <a:moveTo>
                      <a:pt x="0" y="0"/>
                    </a:moveTo>
                    <a:lnTo>
                      <a:pt x="0" y="2308"/>
                    </a:lnTo>
                    <a:lnTo>
                      <a:pt x="275" y="2308"/>
                    </a:lnTo>
                    <a:lnTo>
                      <a:pt x="275" y="2137"/>
                    </a:lnTo>
                    <a:lnTo>
                      <a:pt x="2516" y="2137"/>
                    </a:lnTo>
                    <a:lnTo>
                      <a:pt x="2516" y="2497"/>
                    </a:lnTo>
                    <a:lnTo>
                      <a:pt x="1389" y="2497"/>
                    </a:lnTo>
                    <a:lnTo>
                      <a:pt x="1389" y="2762"/>
                    </a:lnTo>
                    <a:lnTo>
                      <a:pt x="2516" y="2762"/>
                    </a:lnTo>
                    <a:lnTo>
                      <a:pt x="2516" y="3121"/>
                    </a:lnTo>
                    <a:lnTo>
                      <a:pt x="1389" y="3121"/>
                    </a:lnTo>
                    <a:lnTo>
                      <a:pt x="1389" y="3384"/>
                    </a:lnTo>
                    <a:lnTo>
                      <a:pt x="2516" y="3384"/>
                    </a:lnTo>
                    <a:lnTo>
                      <a:pt x="2516" y="3743"/>
                    </a:lnTo>
                    <a:lnTo>
                      <a:pt x="1389" y="3743"/>
                    </a:lnTo>
                    <a:lnTo>
                      <a:pt x="1389" y="4006"/>
                    </a:lnTo>
                    <a:lnTo>
                      <a:pt x="2516" y="4006"/>
                    </a:lnTo>
                    <a:lnTo>
                      <a:pt x="2516" y="4365"/>
                    </a:lnTo>
                    <a:lnTo>
                      <a:pt x="1389" y="4365"/>
                    </a:lnTo>
                    <a:lnTo>
                      <a:pt x="1389" y="4630"/>
                    </a:lnTo>
                    <a:lnTo>
                      <a:pt x="2516" y="4630"/>
                    </a:lnTo>
                    <a:lnTo>
                      <a:pt x="2516" y="4990"/>
                    </a:lnTo>
                    <a:lnTo>
                      <a:pt x="1389" y="4990"/>
                    </a:lnTo>
                    <a:lnTo>
                      <a:pt x="1389" y="5912"/>
                    </a:lnTo>
                    <a:lnTo>
                      <a:pt x="1527" y="5912"/>
                    </a:lnTo>
                    <a:lnTo>
                      <a:pt x="1527" y="5212"/>
                    </a:lnTo>
                    <a:lnTo>
                      <a:pt x="1889" y="5212"/>
                    </a:lnTo>
                    <a:lnTo>
                      <a:pt x="1889" y="5912"/>
                    </a:lnTo>
                    <a:lnTo>
                      <a:pt x="2776" y="5912"/>
                    </a:lnTo>
                    <a:lnTo>
                      <a:pt x="2776" y="0"/>
                    </a:lnTo>
                    <a:lnTo>
                      <a:pt x="0" y="0"/>
                    </a:lnTo>
                    <a:close/>
                    <a:moveTo>
                      <a:pt x="2516" y="1875"/>
                    </a:moveTo>
                    <a:lnTo>
                      <a:pt x="275" y="1875"/>
                    </a:lnTo>
                    <a:lnTo>
                      <a:pt x="275" y="1515"/>
                    </a:lnTo>
                    <a:lnTo>
                      <a:pt x="2516" y="1515"/>
                    </a:lnTo>
                    <a:lnTo>
                      <a:pt x="2516" y="1875"/>
                    </a:lnTo>
                    <a:close/>
                    <a:moveTo>
                      <a:pt x="2516" y="1258"/>
                    </a:moveTo>
                    <a:lnTo>
                      <a:pt x="275" y="1258"/>
                    </a:lnTo>
                    <a:lnTo>
                      <a:pt x="275" y="898"/>
                    </a:lnTo>
                    <a:lnTo>
                      <a:pt x="2516" y="898"/>
                    </a:lnTo>
                    <a:lnTo>
                      <a:pt x="2516" y="1258"/>
                    </a:lnTo>
                    <a:close/>
                    <a:moveTo>
                      <a:pt x="2516" y="636"/>
                    </a:moveTo>
                    <a:lnTo>
                      <a:pt x="275" y="636"/>
                    </a:lnTo>
                    <a:lnTo>
                      <a:pt x="275" y="276"/>
                    </a:lnTo>
                    <a:lnTo>
                      <a:pt x="2516" y="276"/>
                    </a:lnTo>
                    <a:lnTo>
                      <a:pt x="2516" y="6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95" name="Group 94"/>
            <p:cNvGrpSpPr/>
            <p:nvPr/>
          </p:nvGrpSpPr>
          <p:grpSpPr>
            <a:xfrm>
              <a:off x="8311683" y="5901748"/>
              <a:ext cx="584764" cy="758893"/>
              <a:chOff x="3073400" y="7754938"/>
              <a:chExt cx="3929063" cy="5099050"/>
            </a:xfrm>
            <a:solidFill>
              <a:schemeClr val="tx1">
                <a:lumMod val="95000"/>
              </a:schemeClr>
            </a:solidFill>
          </p:grpSpPr>
          <p:sp>
            <p:nvSpPr>
              <p:cNvPr id="96" name="Freeform 5"/>
              <p:cNvSpPr>
                <a:spLocks noEditPoints="1"/>
              </p:cNvSpPr>
              <p:nvPr/>
            </p:nvSpPr>
            <p:spPr bwMode="auto">
              <a:xfrm>
                <a:off x="3073400" y="7754938"/>
                <a:ext cx="3929063" cy="5099050"/>
              </a:xfrm>
              <a:custGeom>
                <a:avLst/>
                <a:gdLst>
                  <a:gd name="T0" fmla="*/ 0 w 1045"/>
                  <a:gd name="T1" fmla="*/ 0 h 1357"/>
                  <a:gd name="T2" fmla="*/ 0 w 1045"/>
                  <a:gd name="T3" fmla="*/ 1357 h 1357"/>
                  <a:gd name="T4" fmla="*/ 1045 w 1045"/>
                  <a:gd name="T5" fmla="*/ 1357 h 1357"/>
                  <a:gd name="T6" fmla="*/ 1045 w 1045"/>
                  <a:gd name="T7" fmla="*/ 0 h 1357"/>
                  <a:gd name="T8" fmla="*/ 0 w 1045"/>
                  <a:gd name="T9" fmla="*/ 0 h 1357"/>
                  <a:gd name="T10" fmla="*/ 933 w 1045"/>
                  <a:gd name="T11" fmla="*/ 998 h 1357"/>
                  <a:gd name="T12" fmla="*/ 863 w 1045"/>
                  <a:gd name="T13" fmla="*/ 1064 h 1357"/>
                  <a:gd name="T14" fmla="*/ 182 w 1045"/>
                  <a:gd name="T15" fmla="*/ 1064 h 1357"/>
                  <a:gd name="T16" fmla="*/ 112 w 1045"/>
                  <a:gd name="T17" fmla="*/ 998 h 1357"/>
                  <a:gd name="T18" fmla="*/ 112 w 1045"/>
                  <a:gd name="T19" fmla="*/ 985 h 1357"/>
                  <a:gd name="T20" fmla="*/ 182 w 1045"/>
                  <a:gd name="T21" fmla="*/ 920 h 1357"/>
                  <a:gd name="T22" fmla="*/ 549 w 1045"/>
                  <a:gd name="T23" fmla="*/ 920 h 1357"/>
                  <a:gd name="T24" fmla="*/ 863 w 1045"/>
                  <a:gd name="T25" fmla="*/ 920 h 1357"/>
                  <a:gd name="T26" fmla="*/ 933 w 1045"/>
                  <a:gd name="T27" fmla="*/ 985 h 1357"/>
                  <a:gd name="T28" fmla="*/ 933 w 1045"/>
                  <a:gd name="T29" fmla="*/ 998 h 1357"/>
                  <a:gd name="T30" fmla="*/ 933 w 1045"/>
                  <a:gd name="T31" fmla="*/ 743 h 1357"/>
                  <a:gd name="T32" fmla="*/ 863 w 1045"/>
                  <a:gd name="T33" fmla="*/ 808 h 1357"/>
                  <a:gd name="T34" fmla="*/ 182 w 1045"/>
                  <a:gd name="T35" fmla="*/ 808 h 1357"/>
                  <a:gd name="T36" fmla="*/ 112 w 1045"/>
                  <a:gd name="T37" fmla="*/ 743 h 1357"/>
                  <a:gd name="T38" fmla="*/ 112 w 1045"/>
                  <a:gd name="T39" fmla="*/ 729 h 1357"/>
                  <a:gd name="T40" fmla="*/ 182 w 1045"/>
                  <a:gd name="T41" fmla="*/ 664 h 1357"/>
                  <a:gd name="T42" fmla="*/ 549 w 1045"/>
                  <a:gd name="T43" fmla="*/ 664 h 1357"/>
                  <a:gd name="T44" fmla="*/ 863 w 1045"/>
                  <a:gd name="T45" fmla="*/ 664 h 1357"/>
                  <a:gd name="T46" fmla="*/ 933 w 1045"/>
                  <a:gd name="T47" fmla="*/ 729 h 1357"/>
                  <a:gd name="T48" fmla="*/ 933 w 1045"/>
                  <a:gd name="T49" fmla="*/ 743 h 1357"/>
                  <a:gd name="T50" fmla="*/ 933 w 1045"/>
                  <a:gd name="T51" fmla="*/ 487 h 1357"/>
                  <a:gd name="T52" fmla="*/ 863 w 1045"/>
                  <a:gd name="T53" fmla="*/ 553 h 1357"/>
                  <a:gd name="T54" fmla="*/ 182 w 1045"/>
                  <a:gd name="T55" fmla="*/ 553 h 1357"/>
                  <a:gd name="T56" fmla="*/ 112 w 1045"/>
                  <a:gd name="T57" fmla="*/ 487 h 1357"/>
                  <a:gd name="T58" fmla="*/ 112 w 1045"/>
                  <a:gd name="T59" fmla="*/ 474 h 1357"/>
                  <a:gd name="T60" fmla="*/ 182 w 1045"/>
                  <a:gd name="T61" fmla="*/ 408 h 1357"/>
                  <a:gd name="T62" fmla="*/ 549 w 1045"/>
                  <a:gd name="T63" fmla="*/ 408 h 1357"/>
                  <a:gd name="T64" fmla="*/ 863 w 1045"/>
                  <a:gd name="T65" fmla="*/ 408 h 1357"/>
                  <a:gd name="T66" fmla="*/ 933 w 1045"/>
                  <a:gd name="T67" fmla="*/ 474 h 1357"/>
                  <a:gd name="T68" fmla="*/ 933 w 1045"/>
                  <a:gd name="T69" fmla="*/ 487 h 1357"/>
                  <a:gd name="T70" fmla="*/ 933 w 1045"/>
                  <a:gd name="T71" fmla="*/ 231 h 1357"/>
                  <a:gd name="T72" fmla="*/ 863 w 1045"/>
                  <a:gd name="T73" fmla="*/ 297 h 1357"/>
                  <a:gd name="T74" fmla="*/ 182 w 1045"/>
                  <a:gd name="T75" fmla="*/ 297 h 1357"/>
                  <a:gd name="T76" fmla="*/ 112 w 1045"/>
                  <a:gd name="T77" fmla="*/ 231 h 1357"/>
                  <a:gd name="T78" fmla="*/ 112 w 1045"/>
                  <a:gd name="T79" fmla="*/ 218 h 1357"/>
                  <a:gd name="T80" fmla="*/ 182 w 1045"/>
                  <a:gd name="T81" fmla="*/ 153 h 1357"/>
                  <a:gd name="T82" fmla="*/ 549 w 1045"/>
                  <a:gd name="T83" fmla="*/ 153 h 1357"/>
                  <a:gd name="T84" fmla="*/ 863 w 1045"/>
                  <a:gd name="T85" fmla="*/ 153 h 1357"/>
                  <a:gd name="T86" fmla="*/ 933 w 1045"/>
                  <a:gd name="T87" fmla="*/ 218 h 1357"/>
                  <a:gd name="T88" fmla="*/ 933 w 1045"/>
                  <a:gd name="T89" fmla="*/ 231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5" h="1357">
                    <a:moveTo>
                      <a:pt x="0" y="0"/>
                    </a:moveTo>
                    <a:cubicBezTo>
                      <a:pt x="0" y="1357"/>
                      <a:pt x="0" y="1357"/>
                      <a:pt x="0" y="1357"/>
                    </a:cubicBezTo>
                    <a:cubicBezTo>
                      <a:pt x="1045" y="1357"/>
                      <a:pt x="1045" y="1357"/>
                      <a:pt x="1045" y="1357"/>
                    </a:cubicBezTo>
                    <a:cubicBezTo>
                      <a:pt x="1045" y="0"/>
                      <a:pt x="1045" y="0"/>
                      <a:pt x="1045" y="0"/>
                    </a:cubicBezTo>
                    <a:lnTo>
                      <a:pt x="0" y="0"/>
                    </a:lnTo>
                    <a:close/>
                    <a:moveTo>
                      <a:pt x="933" y="998"/>
                    </a:moveTo>
                    <a:cubicBezTo>
                      <a:pt x="933" y="1064"/>
                      <a:pt x="863" y="1064"/>
                      <a:pt x="863" y="1064"/>
                    </a:cubicBezTo>
                    <a:cubicBezTo>
                      <a:pt x="182" y="1064"/>
                      <a:pt x="182" y="1064"/>
                      <a:pt x="182" y="1064"/>
                    </a:cubicBezTo>
                    <a:cubicBezTo>
                      <a:pt x="112" y="1064"/>
                      <a:pt x="112" y="998"/>
                      <a:pt x="112" y="998"/>
                    </a:cubicBezTo>
                    <a:cubicBezTo>
                      <a:pt x="112" y="985"/>
                      <a:pt x="112" y="985"/>
                      <a:pt x="112" y="985"/>
                    </a:cubicBezTo>
                    <a:cubicBezTo>
                      <a:pt x="112" y="920"/>
                      <a:pt x="182" y="920"/>
                      <a:pt x="182" y="920"/>
                    </a:cubicBezTo>
                    <a:cubicBezTo>
                      <a:pt x="549" y="920"/>
                      <a:pt x="549" y="920"/>
                      <a:pt x="549" y="920"/>
                    </a:cubicBezTo>
                    <a:cubicBezTo>
                      <a:pt x="863" y="920"/>
                      <a:pt x="863" y="920"/>
                      <a:pt x="863" y="920"/>
                    </a:cubicBezTo>
                    <a:cubicBezTo>
                      <a:pt x="933" y="920"/>
                      <a:pt x="933" y="985"/>
                      <a:pt x="933" y="985"/>
                    </a:cubicBezTo>
                    <a:lnTo>
                      <a:pt x="933" y="998"/>
                    </a:lnTo>
                    <a:close/>
                    <a:moveTo>
                      <a:pt x="933" y="743"/>
                    </a:moveTo>
                    <a:cubicBezTo>
                      <a:pt x="933" y="808"/>
                      <a:pt x="863" y="808"/>
                      <a:pt x="863" y="808"/>
                    </a:cubicBezTo>
                    <a:cubicBezTo>
                      <a:pt x="182" y="808"/>
                      <a:pt x="182" y="808"/>
                      <a:pt x="182" y="808"/>
                    </a:cubicBezTo>
                    <a:cubicBezTo>
                      <a:pt x="112" y="808"/>
                      <a:pt x="112" y="743"/>
                      <a:pt x="112" y="743"/>
                    </a:cubicBezTo>
                    <a:cubicBezTo>
                      <a:pt x="112" y="729"/>
                      <a:pt x="112" y="729"/>
                      <a:pt x="112" y="729"/>
                    </a:cubicBezTo>
                    <a:cubicBezTo>
                      <a:pt x="112" y="664"/>
                      <a:pt x="182" y="664"/>
                      <a:pt x="182" y="664"/>
                    </a:cubicBezTo>
                    <a:cubicBezTo>
                      <a:pt x="549" y="664"/>
                      <a:pt x="549" y="664"/>
                      <a:pt x="549" y="664"/>
                    </a:cubicBezTo>
                    <a:cubicBezTo>
                      <a:pt x="863" y="664"/>
                      <a:pt x="863" y="664"/>
                      <a:pt x="863" y="664"/>
                    </a:cubicBezTo>
                    <a:cubicBezTo>
                      <a:pt x="933" y="664"/>
                      <a:pt x="933" y="729"/>
                      <a:pt x="933" y="729"/>
                    </a:cubicBezTo>
                    <a:lnTo>
                      <a:pt x="933" y="743"/>
                    </a:lnTo>
                    <a:close/>
                    <a:moveTo>
                      <a:pt x="933" y="487"/>
                    </a:moveTo>
                    <a:cubicBezTo>
                      <a:pt x="933" y="553"/>
                      <a:pt x="863" y="553"/>
                      <a:pt x="863" y="553"/>
                    </a:cubicBezTo>
                    <a:cubicBezTo>
                      <a:pt x="182" y="553"/>
                      <a:pt x="182" y="553"/>
                      <a:pt x="182" y="553"/>
                    </a:cubicBezTo>
                    <a:cubicBezTo>
                      <a:pt x="112" y="553"/>
                      <a:pt x="112" y="487"/>
                      <a:pt x="112" y="487"/>
                    </a:cubicBezTo>
                    <a:cubicBezTo>
                      <a:pt x="112" y="474"/>
                      <a:pt x="112" y="474"/>
                      <a:pt x="112" y="474"/>
                    </a:cubicBezTo>
                    <a:cubicBezTo>
                      <a:pt x="112" y="408"/>
                      <a:pt x="182" y="408"/>
                      <a:pt x="182" y="408"/>
                    </a:cubicBezTo>
                    <a:cubicBezTo>
                      <a:pt x="549" y="408"/>
                      <a:pt x="549" y="408"/>
                      <a:pt x="549" y="408"/>
                    </a:cubicBezTo>
                    <a:cubicBezTo>
                      <a:pt x="863" y="408"/>
                      <a:pt x="863" y="408"/>
                      <a:pt x="863" y="408"/>
                    </a:cubicBezTo>
                    <a:cubicBezTo>
                      <a:pt x="933" y="408"/>
                      <a:pt x="933" y="474"/>
                      <a:pt x="933" y="474"/>
                    </a:cubicBezTo>
                    <a:lnTo>
                      <a:pt x="933" y="487"/>
                    </a:lnTo>
                    <a:close/>
                    <a:moveTo>
                      <a:pt x="933" y="231"/>
                    </a:moveTo>
                    <a:cubicBezTo>
                      <a:pt x="933" y="297"/>
                      <a:pt x="863" y="297"/>
                      <a:pt x="863" y="297"/>
                    </a:cubicBezTo>
                    <a:cubicBezTo>
                      <a:pt x="182" y="297"/>
                      <a:pt x="182" y="297"/>
                      <a:pt x="182" y="297"/>
                    </a:cubicBezTo>
                    <a:cubicBezTo>
                      <a:pt x="112" y="297"/>
                      <a:pt x="112" y="231"/>
                      <a:pt x="112" y="231"/>
                    </a:cubicBezTo>
                    <a:cubicBezTo>
                      <a:pt x="112" y="218"/>
                      <a:pt x="112" y="218"/>
                      <a:pt x="112" y="218"/>
                    </a:cubicBezTo>
                    <a:cubicBezTo>
                      <a:pt x="112" y="153"/>
                      <a:pt x="182" y="153"/>
                      <a:pt x="182" y="153"/>
                    </a:cubicBezTo>
                    <a:cubicBezTo>
                      <a:pt x="549" y="153"/>
                      <a:pt x="549" y="153"/>
                      <a:pt x="549" y="153"/>
                    </a:cubicBezTo>
                    <a:cubicBezTo>
                      <a:pt x="863" y="153"/>
                      <a:pt x="863" y="153"/>
                      <a:pt x="863" y="153"/>
                    </a:cubicBezTo>
                    <a:cubicBezTo>
                      <a:pt x="933" y="153"/>
                      <a:pt x="933" y="218"/>
                      <a:pt x="933" y="218"/>
                    </a:cubicBezTo>
                    <a:lnTo>
                      <a:pt x="933"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Oval 6"/>
              <p:cNvSpPr>
                <a:spLocks noChangeArrowheads="1"/>
              </p:cNvSpPr>
              <p:nvPr/>
            </p:nvSpPr>
            <p:spPr bwMode="auto">
              <a:xfrm>
                <a:off x="6111875" y="844232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Oval 7"/>
              <p:cNvSpPr>
                <a:spLocks noChangeArrowheads="1"/>
              </p:cNvSpPr>
              <p:nvPr/>
            </p:nvSpPr>
            <p:spPr bwMode="auto">
              <a:xfrm>
                <a:off x="6111875" y="940435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Oval 8"/>
              <p:cNvSpPr>
                <a:spLocks noChangeArrowheads="1"/>
              </p:cNvSpPr>
              <p:nvPr/>
            </p:nvSpPr>
            <p:spPr bwMode="auto">
              <a:xfrm>
                <a:off x="6111875" y="1036637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Oval 9"/>
              <p:cNvSpPr>
                <a:spLocks noChangeArrowheads="1"/>
              </p:cNvSpPr>
              <p:nvPr/>
            </p:nvSpPr>
            <p:spPr bwMode="auto">
              <a:xfrm>
                <a:off x="6111875" y="1132840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01" name="Group 100"/>
            <p:cNvGrpSpPr/>
            <p:nvPr/>
          </p:nvGrpSpPr>
          <p:grpSpPr>
            <a:xfrm>
              <a:off x="8979778" y="6063772"/>
              <a:ext cx="459916" cy="596869"/>
              <a:chOff x="3073400" y="7754938"/>
              <a:chExt cx="3929063" cy="5099050"/>
            </a:xfrm>
            <a:solidFill>
              <a:schemeClr val="tx1">
                <a:lumMod val="95000"/>
              </a:schemeClr>
            </a:solidFill>
          </p:grpSpPr>
          <p:sp>
            <p:nvSpPr>
              <p:cNvPr id="102" name="Freeform 5"/>
              <p:cNvSpPr>
                <a:spLocks noEditPoints="1"/>
              </p:cNvSpPr>
              <p:nvPr/>
            </p:nvSpPr>
            <p:spPr bwMode="auto">
              <a:xfrm>
                <a:off x="3073400" y="7754938"/>
                <a:ext cx="3929063" cy="5099050"/>
              </a:xfrm>
              <a:custGeom>
                <a:avLst/>
                <a:gdLst>
                  <a:gd name="T0" fmla="*/ 0 w 1045"/>
                  <a:gd name="T1" fmla="*/ 0 h 1357"/>
                  <a:gd name="T2" fmla="*/ 0 w 1045"/>
                  <a:gd name="T3" fmla="*/ 1357 h 1357"/>
                  <a:gd name="T4" fmla="*/ 1045 w 1045"/>
                  <a:gd name="T5" fmla="*/ 1357 h 1357"/>
                  <a:gd name="T6" fmla="*/ 1045 w 1045"/>
                  <a:gd name="T7" fmla="*/ 0 h 1357"/>
                  <a:gd name="T8" fmla="*/ 0 w 1045"/>
                  <a:gd name="T9" fmla="*/ 0 h 1357"/>
                  <a:gd name="T10" fmla="*/ 933 w 1045"/>
                  <a:gd name="T11" fmla="*/ 998 h 1357"/>
                  <a:gd name="T12" fmla="*/ 863 w 1045"/>
                  <a:gd name="T13" fmla="*/ 1064 h 1357"/>
                  <a:gd name="T14" fmla="*/ 182 w 1045"/>
                  <a:gd name="T15" fmla="*/ 1064 h 1357"/>
                  <a:gd name="T16" fmla="*/ 112 w 1045"/>
                  <a:gd name="T17" fmla="*/ 998 h 1357"/>
                  <a:gd name="T18" fmla="*/ 112 w 1045"/>
                  <a:gd name="T19" fmla="*/ 985 h 1357"/>
                  <a:gd name="T20" fmla="*/ 182 w 1045"/>
                  <a:gd name="T21" fmla="*/ 920 h 1357"/>
                  <a:gd name="T22" fmla="*/ 549 w 1045"/>
                  <a:gd name="T23" fmla="*/ 920 h 1357"/>
                  <a:gd name="T24" fmla="*/ 863 w 1045"/>
                  <a:gd name="T25" fmla="*/ 920 h 1357"/>
                  <a:gd name="T26" fmla="*/ 933 w 1045"/>
                  <a:gd name="T27" fmla="*/ 985 h 1357"/>
                  <a:gd name="T28" fmla="*/ 933 w 1045"/>
                  <a:gd name="T29" fmla="*/ 998 h 1357"/>
                  <a:gd name="T30" fmla="*/ 933 w 1045"/>
                  <a:gd name="T31" fmla="*/ 743 h 1357"/>
                  <a:gd name="T32" fmla="*/ 863 w 1045"/>
                  <a:gd name="T33" fmla="*/ 808 h 1357"/>
                  <a:gd name="T34" fmla="*/ 182 w 1045"/>
                  <a:gd name="T35" fmla="*/ 808 h 1357"/>
                  <a:gd name="T36" fmla="*/ 112 w 1045"/>
                  <a:gd name="T37" fmla="*/ 743 h 1357"/>
                  <a:gd name="T38" fmla="*/ 112 w 1045"/>
                  <a:gd name="T39" fmla="*/ 729 h 1357"/>
                  <a:gd name="T40" fmla="*/ 182 w 1045"/>
                  <a:gd name="T41" fmla="*/ 664 h 1357"/>
                  <a:gd name="T42" fmla="*/ 549 w 1045"/>
                  <a:gd name="T43" fmla="*/ 664 h 1357"/>
                  <a:gd name="T44" fmla="*/ 863 w 1045"/>
                  <a:gd name="T45" fmla="*/ 664 h 1357"/>
                  <a:gd name="T46" fmla="*/ 933 w 1045"/>
                  <a:gd name="T47" fmla="*/ 729 h 1357"/>
                  <a:gd name="T48" fmla="*/ 933 w 1045"/>
                  <a:gd name="T49" fmla="*/ 743 h 1357"/>
                  <a:gd name="T50" fmla="*/ 933 w 1045"/>
                  <a:gd name="T51" fmla="*/ 487 h 1357"/>
                  <a:gd name="T52" fmla="*/ 863 w 1045"/>
                  <a:gd name="T53" fmla="*/ 553 h 1357"/>
                  <a:gd name="T54" fmla="*/ 182 w 1045"/>
                  <a:gd name="T55" fmla="*/ 553 h 1357"/>
                  <a:gd name="T56" fmla="*/ 112 w 1045"/>
                  <a:gd name="T57" fmla="*/ 487 h 1357"/>
                  <a:gd name="T58" fmla="*/ 112 w 1045"/>
                  <a:gd name="T59" fmla="*/ 474 h 1357"/>
                  <a:gd name="T60" fmla="*/ 182 w 1045"/>
                  <a:gd name="T61" fmla="*/ 408 h 1357"/>
                  <a:gd name="T62" fmla="*/ 549 w 1045"/>
                  <a:gd name="T63" fmla="*/ 408 h 1357"/>
                  <a:gd name="T64" fmla="*/ 863 w 1045"/>
                  <a:gd name="T65" fmla="*/ 408 h 1357"/>
                  <a:gd name="T66" fmla="*/ 933 w 1045"/>
                  <a:gd name="T67" fmla="*/ 474 h 1357"/>
                  <a:gd name="T68" fmla="*/ 933 w 1045"/>
                  <a:gd name="T69" fmla="*/ 487 h 1357"/>
                  <a:gd name="T70" fmla="*/ 933 w 1045"/>
                  <a:gd name="T71" fmla="*/ 231 h 1357"/>
                  <a:gd name="T72" fmla="*/ 863 w 1045"/>
                  <a:gd name="T73" fmla="*/ 297 h 1357"/>
                  <a:gd name="T74" fmla="*/ 182 w 1045"/>
                  <a:gd name="T75" fmla="*/ 297 h 1357"/>
                  <a:gd name="T76" fmla="*/ 112 w 1045"/>
                  <a:gd name="T77" fmla="*/ 231 h 1357"/>
                  <a:gd name="T78" fmla="*/ 112 w 1045"/>
                  <a:gd name="T79" fmla="*/ 218 h 1357"/>
                  <a:gd name="T80" fmla="*/ 182 w 1045"/>
                  <a:gd name="T81" fmla="*/ 153 h 1357"/>
                  <a:gd name="T82" fmla="*/ 549 w 1045"/>
                  <a:gd name="T83" fmla="*/ 153 h 1357"/>
                  <a:gd name="T84" fmla="*/ 863 w 1045"/>
                  <a:gd name="T85" fmla="*/ 153 h 1357"/>
                  <a:gd name="T86" fmla="*/ 933 w 1045"/>
                  <a:gd name="T87" fmla="*/ 218 h 1357"/>
                  <a:gd name="T88" fmla="*/ 933 w 1045"/>
                  <a:gd name="T89" fmla="*/ 231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45" h="1357">
                    <a:moveTo>
                      <a:pt x="0" y="0"/>
                    </a:moveTo>
                    <a:cubicBezTo>
                      <a:pt x="0" y="1357"/>
                      <a:pt x="0" y="1357"/>
                      <a:pt x="0" y="1357"/>
                    </a:cubicBezTo>
                    <a:cubicBezTo>
                      <a:pt x="1045" y="1357"/>
                      <a:pt x="1045" y="1357"/>
                      <a:pt x="1045" y="1357"/>
                    </a:cubicBezTo>
                    <a:cubicBezTo>
                      <a:pt x="1045" y="0"/>
                      <a:pt x="1045" y="0"/>
                      <a:pt x="1045" y="0"/>
                    </a:cubicBezTo>
                    <a:lnTo>
                      <a:pt x="0" y="0"/>
                    </a:lnTo>
                    <a:close/>
                    <a:moveTo>
                      <a:pt x="933" y="998"/>
                    </a:moveTo>
                    <a:cubicBezTo>
                      <a:pt x="933" y="1064"/>
                      <a:pt x="863" y="1064"/>
                      <a:pt x="863" y="1064"/>
                    </a:cubicBezTo>
                    <a:cubicBezTo>
                      <a:pt x="182" y="1064"/>
                      <a:pt x="182" y="1064"/>
                      <a:pt x="182" y="1064"/>
                    </a:cubicBezTo>
                    <a:cubicBezTo>
                      <a:pt x="112" y="1064"/>
                      <a:pt x="112" y="998"/>
                      <a:pt x="112" y="998"/>
                    </a:cubicBezTo>
                    <a:cubicBezTo>
                      <a:pt x="112" y="985"/>
                      <a:pt x="112" y="985"/>
                      <a:pt x="112" y="985"/>
                    </a:cubicBezTo>
                    <a:cubicBezTo>
                      <a:pt x="112" y="920"/>
                      <a:pt x="182" y="920"/>
                      <a:pt x="182" y="920"/>
                    </a:cubicBezTo>
                    <a:cubicBezTo>
                      <a:pt x="549" y="920"/>
                      <a:pt x="549" y="920"/>
                      <a:pt x="549" y="920"/>
                    </a:cubicBezTo>
                    <a:cubicBezTo>
                      <a:pt x="863" y="920"/>
                      <a:pt x="863" y="920"/>
                      <a:pt x="863" y="920"/>
                    </a:cubicBezTo>
                    <a:cubicBezTo>
                      <a:pt x="933" y="920"/>
                      <a:pt x="933" y="985"/>
                      <a:pt x="933" y="985"/>
                    </a:cubicBezTo>
                    <a:lnTo>
                      <a:pt x="933" y="998"/>
                    </a:lnTo>
                    <a:close/>
                    <a:moveTo>
                      <a:pt x="933" y="743"/>
                    </a:moveTo>
                    <a:cubicBezTo>
                      <a:pt x="933" y="808"/>
                      <a:pt x="863" y="808"/>
                      <a:pt x="863" y="808"/>
                    </a:cubicBezTo>
                    <a:cubicBezTo>
                      <a:pt x="182" y="808"/>
                      <a:pt x="182" y="808"/>
                      <a:pt x="182" y="808"/>
                    </a:cubicBezTo>
                    <a:cubicBezTo>
                      <a:pt x="112" y="808"/>
                      <a:pt x="112" y="743"/>
                      <a:pt x="112" y="743"/>
                    </a:cubicBezTo>
                    <a:cubicBezTo>
                      <a:pt x="112" y="729"/>
                      <a:pt x="112" y="729"/>
                      <a:pt x="112" y="729"/>
                    </a:cubicBezTo>
                    <a:cubicBezTo>
                      <a:pt x="112" y="664"/>
                      <a:pt x="182" y="664"/>
                      <a:pt x="182" y="664"/>
                    </a:cubicBezTo>
                    <a:cubicBezTo>
                      <a:pt x="549" y="664"/>
                      <a:pt x="549" y="664"/>
                      <a:pt x="549" y="664"/>
                    </a:cubicBezTo>
                    <a:cubicBezTo>
                      <a:pt x="863" y="664"/>
                      <a:pt x="863" y="664"/>
                      <a:pt x="863" y="664"/>
                    </a:cubicBezTo>
                    <a:cubicBezTo>
                      <a:pt x="933" y="664"/>
                      <a:pt x="933" y="729"/>
                      <a:pt x="933" y="729"/>
                    </a:cubicBezTo>
                    <a:lnTo>
                      <a:pt x="933" y="743"/>
                    </a:lnTo>
                    <a:close/>
                    <a:moveTo>
                      <a:pt x="933" y="487"/>
                    </a:moveTo>
                    <a:cubicBezTo>
                      <a:pt x="933" y="553"/>
                      <a:pt x="863" y="553"/>
                      <a:pt x="863" y="553"/>
                    </a:cubicBezTo>
                    <a:cubicBezTo>
                      <a:pt x="182" y="553"/>
                      <a:pt x="182" y="553"/>
                      <a:pt x="182" y="553"/>
                    </a:cubicBezTo>
                    <a:cubicBezTo>
                      <a:pt x="112" y="553"/>
                      <a:pt x="112" y="487"/>
                      <a:pt x="112" y="487"/>
                    </a:cubicBezTo>
                    <a:cubicBezTo>
                      <a:pt x="112" y="474"/>
                      <a:pt x="112" y="474"/>
                      <a:pt x="112" y="474"/>
                    </a:cubicBezTo>
                    <a:cubicBezTo>
                      <a:pt x="112" y="408"/>
                      <a:pt x="182" y="408"/>
                      <a:pt x="182" y="408"/>
                    </a:cubicBezTo>
                    <a:cubicBezTo>
                      <a:pt x="549" y="408"/>
                      <a:pt x="549" y="408"/>
                      <a:pt x="549" y="408"/>
                    </a:cubicBezTo>
                    <a:cubicBezTo>
                      <a:pt x="863" y="408"/>
                      <a:pt x="863" y="408"/>
                      <a:pt x="863" y="408"/>
                    </a:cubicBezTo>
                    <a:cubicBezTo>
                      <a:pt x="933" y="408"/>
                      <a:pt x="933" y="474"/>
                      <a:pt x="933" y="474"/>
                    </a:cubicBezTo>
                    <a:lnTo>
                      <a:pt x="933" y="487"/>
                    </a:lnTo>
                    <a:close/>
                    <a:moveTo>
                      <a:pt x="933" y="231"/>
                    </a:moveTo>
                    <a:cubicBezTo>
                      <a:pt x="933" y="297"/>
                      <a:pt x="863" y="297"/>
                      <a:pt x="863" y="297"/>
                    </a:cubicBezTo>
                    <a:cubicBezTo>
                      <a:pt x="182" y="297"/>
                      <a:pt x="182" y="297"/>
                      <a:pt x="182" y="297"/>
                    </a:cubicBezTo>
                    <a:cubicBezTo>
                      <a:pt x="112" y="297"/>
                      <a:pt x="112" y="231"/>
                      <a:pt x="112" y="231"/>
                    </a:cubicBezTo>
                    <a:cubicBezTo>
                      <a:pt x="112" y="218"/>
                      <a:pt x="112" y="218"/>
                      <a:pt x="112" y="218"/>
                    </a:cubicBezTo>
                    <a:cubicBezTo>
                      <a:pt x="112" y="153"/>
                      <a:pt x="182" y="153"/>
                      <a:pt x="182" y="153"/>
                    </a:cubicBezTo>
                    <a:cubicBezTo>
                      <a:pt x="549" y="153"/>
                      <a:pt x="549" y="153"/>
                      <a:pt x="549" y="153"/>
                    </a:cubicBezTo>
                    <a:cubicBezTo>
                      <a:pt x="863" y="153"/>
                      <a:pt x="863" y="153"/>
                      <a:pt x="863" y="153"/>
                    </a:cubicBezTo>
                    <a:cubicBezTo>
                      <a:pt x="933" y="153"/>
                      <a:pt x="933" y="218"/>
                      <a:pt x="933" y="218"/>
                    </a:cubicBezTo>
                    <a:lnTo>
                      <a:pt x="933" y="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Oval 6"/>
              <p:cNvSpPr>
                <a:spLocks noChangeArrowheads="1"/>
              </p:cNvSpPr>
              <p:nvPr/>
            </p:nvSpPr>
            <p:spPr bwMode="auto">
              <a:xfrm>
                <a:off x="6111875" y="844232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Oval 7"/>
              <p:cNvSpPr>
                <a:spLocks noChangeArrowheads="1"/>
              </p:cNvSpPr>
              <p:nvPr/>
            </p:nvSpPr>
            <p:spPr bwMode="auto">
              <a:xfrm>
                <a:off x="6111875" y="940435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Oval 8"/>
              <p:cNvSpPr>
                <a:spLocks noChangeArrowheads="1"/>
              </p:cNvSpPr>
              <p:nvPr/>
            </p:nvSpPr>
            <p:spPr bwMode="auto">
              <a:xfrm>
                <a:off x="6111875" y="10366376"/>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Oval 9"/>
              <p:cNvSpPr>
                <a:spLocks noChangeArrowheads="1"/>
              </p:cNvSpPr>
              <p:nvPr/>
            </p:nvSpPr>
            <p:spPr bwMode="auto">
              <a:xfrm>
                <a:off x="6111875" y="11328401"/>
                <a:ext cx="301625" cy="300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sp>
        <p:nvSpPr>
          <p:cNvPr id="107" name="Freeform 15"/>
          <p:cNvSpPr>
            <a:spLocks/>
          </p:cNvSpPr>
          <p:nvPr/>
        </p:nvSpPr>
        <p:spPr bwMode="auto">
          <a:xfrm>
            <a:off x="9251423" y="5084546"/>
            <a:ext cx="696859" cy="461207"/>
          </a:xfrm>
          <a:custGeom>
            <a:avLst/>
            <a:gdLst>
              <a:gd name="T0" fmla="*/ 218 w 260"/>
              <a:gd name="T1" fmla="*/ 74 h 171"/>
              <a:gd name="T2" fmla="*/ 218 w 260"/>
              <a:gd name="T3" fmla="*/ 71 h 171"/>
              <a:gd name="T4" fmla="*/ 147 w 260"/>
              <a:gd name="T5" fmla="*/ 0 h 171"/>
              <a:gd name="T6" fmla="*/ 87 w 260"/>
              <a:gd name="T7" fmla="*/ 31 h 171"/>
              <a:gd name="T8" fmla="*/ 68 w 260"/>
              <a:gd name="T9" fmla="*/ 26 h 171"/>
              <a:gd name="T10" fmla="*/ 26 w 260"/>
              <a:gd name="T11" fmla="*/ 67 h 171"/>
              <a:gd name="T12" fmla="*/ 0 w 260"/>
              <a:gd name="T13" fmla="*/ 114 h 171"/>
              <a:gd name="T14" fmla="*/ 51 w 260"/>
              <a:gd name="T15" fmla="*/ 170 h 171"/>
              <a:gd name="T16" fmla="*/ 51 w 260"/>
              <a:gd name="T17" fmla="*/ 170 h 171"/>
              <a:gd name="T18" fmla="*/ 51 w 260"/>
              <a:gd name="T19" fmla="*/ 170 h 171"/>
              <a:gd name="T20" fmla="*/ 57 w 260"/>
              <a:gd name="T21" fmla="*/ 171 h 171"/>
              <a:gd name="T22" fmla="*/ 212 w 260"/>
              <a:gd name="T23" fmla="*/ 171 h 171"/>
              <a:gd name="T24" fmla="*/ 212 w 260"/>
              <a:gd name="T25" fmla="*/ 171 h 171"/>
              <a:gd name="T26" fmla="*/ 260 w 260"/>
              <a:gd name="T27" fmla="*/ 122 h 171"/>
              <a:gd name="T28" fmla="*/ 218 w 260"/>
              <a:gd name="T29" fmla="*/ 7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171">
                <a:moveTo>
                  <a:pt x="218" y="74"/>
                </a:moveTo>
                <a:cubicBezTo>
                  <a:pt x="218" y="73"/>
                  <a:pt x="218" y="72"/>
                  <a:pt x="218" y="71"/>
                </a:cubicBezTo>
                <a:cubicBezTo>
                  <a:pt x="218" y="32"/>
                  <a:pt x="186" y="0"/>
                  <a:pt x="147" y="0"/>
                </a:cubicBezTo>
                <a:cubicBezTo>
                  <a:pt x="122" y="0"/>
                  <a:pt x="100" y="12"/>
                  <a:pt x="87" y="31"/>
                </a:cubicBezTo>
                <a:cubicBezTo>
                  <a:pt x="82" y="28"/>
                  <a:pt x="75" y="26"/>
                  <a:pt x="68" y="26"/>
                </a:cubicBezTo>
                <a:cubicBezTo>
                  <a:pt x="45" y="26"/>
                  <a:pt x="27" y="44"/>
                  <a:pt x="26" y="67"/>
                </a:cubicBezTo>
                <a:cubicBezTo>
                  <a:pt x="11" y="77"/>
                  <a:pt x="0" y="94"/>
                  <a:pt x="0" y="114"/>
                </a:cubicBezTo>
                <a:cubicBezTo>
                  <a:pt x="0" y="143"/>
                  <a:pt x="22" y="167"/>
                  <a:pt x="51" y="170"/>
                </a:cubicBezTo>
                <a:cubicBezTo>
                  <a:pt x="51" y="170"/>
                  <a:pt x="51" y="170"/>
                  <a:pt x="51" y="170"/>
                </a:cubicBezTo>
                <a:cubicBezTo>
                  <a:pt x="51" y="170"/>
                  <a:pt x="51" y="170"/>
                  <a:pt x="51" y="170"/>
                </a:cubicBezTo>
                <a:cubicBezTo>
                  <a:pt x="53" y="170"/>
                  <a:pt x="55" y="171"/>
                  <a:pt x="57" y="171"/>
                </a:cubicBezTo>
                <a:cubicBezTo>
                  <a:pt x="59" y="171"/>
                  <a:pt x="212" y="171"/>
                  <a:pt x="212" y="171"/>
                </a:cubicBezTo>
                <a:cubicBezTo>
                  <a:pt x="212" y="171"/>
                  <a:pt x="212" y="171"/>
                  <a:pt x="212" y="171"/>
                </a:cubicBezTo>
                <a:cubicBezTo>
                  <a:pt x="238" y="170"/>
                  <a:pt x="260" y="149"/>
                  <a:pt x="260" y="122"/>
                </a:cubicBezTo>
                <a:cubicBezTo>
                  <a:pt x="260" y="98"/>
                  <a:pt x="242" y="78"/>
                  <a:pt x="218" y="7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Arc 53"/>
          <p:cNvSpPr/>
          <p:nvPr/>
        </p:nvSpPr>
        <p:spPr bwMode="auto">
          <a:xfrm>
            <a:off x="6993019" y="1984829"/>
            <a:ext cx="2888342" cy="2888342"/>
          </a:xfrm>
          <a:prstGeom prst="arc">
            <a:avLst>
              <a:gd name="adj1" fmla="val 1593904"/>
              <a:gd name="adj2" fmla="val 20014357"/>
            </a:avLst>
          </a:prstGeom>
          <a:noFill/>
          <a:ln w="381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55" name="Group 54"/>
          <p:cNvGrpSpPr/>
          <p:nvPr/>
        </p:nvGrpSpPr>
        <p:grpSpPr>
          <a:xfrm>
            <a:off x="7211822" y="2475807"/>
            <a:ext cx="3437813" cy="1477586"/>
            <a:chOff x="4260454" y="1262640"/>
            <a:chExt cx="3438300" cy="1313497"/>
          </a:xfrm>
        </p:grpSpPr>
        <p:sp>
          <p:nvSpPr>
            <p:cNvPr id="56" name="Freeform 6"/>
            <p:cNvSpPr>
              <a:spLocks/>
            </p:cNvSpPr>
            <p:nvPr/>
          </p:nvSpPr>
          <p:spPr bwMode="auto">
            <a:xfrm flipH="1">
              <a:off x="4260454" y="1262640"/>
              <a:ext cx="3438300" cy="1313497"/>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ffectLst/>
            <a:extLst/>
          </p:spPr>
          <p:txBody>
            <a:bodyPr vert="horz" wrap="square" lIns="89630" tIns="44814" rIns="89630" bIns="44814" numCol="1" anchor="t" anchorCtr="0" compatLnSpc="1">
              <a:prstTxWarp prst="textNoShape">
                <a:avLst/>
              </a:prstTxWarp>
              <a:noAutofit/>
            </a:bodyPr>
            <a:lstStyle/>
            <a:p>
              <a:pPr marL="0" marR="0" lvl="0" indent="0" algn="ctr" defTabSz="914225"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dirty="0">
                <a:ln>
                  <a:noFill/>
                </a:ln>
                <a:solidFill>
                  <a:srgbClr val="505050"/>
                </a:solidFill>
                <a:effectLst/>
                <a:uLnTx/>
                <a:uFillTx/>
                <a:latin typeface="Segoe UI"/>
                <a:ea typeface="+mn-ea"/>
                <a:cs typeface="+mn-cs"/>
              </a:endParaRPr>
            </a:p>
          </p:txBody>
        </p:sp>
        <p:sp>
          <p:nvSpPr>
            <p:cNvPr id="57" name="Rectangle 56"/>
            <p:cNvSpPr/>
            <p:nvPr/>
          </p:nvSpPr>
          <p:spPr>
            <a:xfrm>
              <a:off x="4868712" y="1840209"/>
              <a:ext cx="2518092" cy="525307"/>
            </a:xfrm>
            <a:prstGeom prst="rect">
              <a:avLst/>
            </a:prstGeom>
          </p:spPr>
          <p:txBody>
            <a:bodyPr wrap="square">
              <a:spAutoFit/>
            </a:bodyPr>
            <a:lstStyle/>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49" normalizeH="0" baseline="0" noProof="0" dirty="0" smtClean="0">
                  <a:ln>
                    <a:noFill/>
                  </a:ln>
                  <a:solidFill>
                    <a:srgbClr val="0078D7">
                      <a:lumMod val="50000"/>
                    </a:srgbClr>
                  </a:solidFill>
                  <a:effectLst/>
                  <a:uLnTx/>
                  <a:uFillTx/>
                  <a:latin typeface="Segoe UI"/>
                  <a:ea typeface="+mn-ea"/>
                  <a:cs typeface="+mn-cs"/>
                </a:rPr>
                <a:t>Operations</a:t>
              </a:r>
              <a:endParaRPr kumimoji="0" lang="en-US" sz="1800" b="0" i="0" u="none" strike="noStrike" kern="1200" cap="none" spc="-49" normalizeH="0" baseline="0" noProof="0" dirty="0">
                <a:ln>
                  <a:noFill/>
                </a:ln>
                <a:solidFill>
                  <a:srgbClr val="0078D7">
                    <a:lumMod val="50000"/>
                  </a:srgbClr>
                </a:solidFill>
                <a:effectLst/>
                <a:uLnTx/>
                <a:uFillTx/>
                <a:latin typeface="Segoe UI"/>
                <a:ea typeface="+mn-ea"/>
                <a:cs typeface="+mn-cs"/>
              </a:endParaRPr>
            </a:p>
            <a:p>
              <a:pPr marL="0" marR="0" lvl="0" indent="0" algn="l" defTabSz="914192"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49" normalizeH="0" baseline="0" noProof="0" dirty="0">
                  <a:ln>
                    <a:noFill/>
                  </a:ln>
                  <a:solidFill>
                    <a:srgbClr val="0078D7">
                      <a:lumMod val="50000"/>
                    </a:srgbClr>
                  </a:solidFill>
                  <a:effectLst/>
                  <a:uLnTx/>
                  <a:uFillTx/>
                  <a:latin typeface="Segoe UI"/>
                  <a:ea typeface="+mn-ea"/>
                  <a:cs typeface="+mn-cs"/>
                </a:rPr>
                <a:t>Management Suite</a:t>
              </a:r>
            </a:p>
          </p:txBody>
        </p:sp>
      </p:grpSp>
      <p:sp>
        <p:nvSpPr>
          <p:cNvPr id="2" name="Rectangle 1"/>
          <p:cNvSpPr/>
          <p:nvPr/>
        </p:nvSpPr>
        <p:spPr bwMode="auto">
          <a:xfrm>
            <a:off x="7025381" y="6617622"/>
            <a:ext cx="3570515" cy="8242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cxnSp>
        <p:nvCxnSpPr>
          <p:cNvPr id="10" name="Straight Connector 9"/>
          <p:cNvCxnSpPr/>
          <p:nvPr/>
        </p:nvCxnSpPr>
        <p:spPr>
          <a:xfrm>
            <a:off x="-2" y="1854200"/>
            <a:ext cx="7021694" cy="1214466"/>
          </a:xfrm>
          <a:prstGeom prst="line">
            <a:avLst/>
          </a:prstGeom>
          <a:ln>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0" y="3778813"/>
            <a:ext cx="7051299" cy="1183673"/>
          </a:xfrm>
          <a:prstGeom prst="line">
            <a:avLst/>
          </a:prstGeom>
          <a:ln>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1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3_7-30269_Server &amp; Tools Business_16x9">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P212_Winter" id="{CFF38B0B-9149-4DF1-BAEC-6A70AC4968C5}" vid="{44F1D525-8E0A-43F8-BEE1-D1CAACC36EE4}"/>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CDoc" ma:contentTypeID="0x010100FF1FAB0DEDE9AF4ABA57B67AF4A9F3210200596A0E07C3E77448942F9A5D1E81E582" ma:contentTypeVersion="77" ma:contentTypeDescription="" ma:contentTypeScope="" ma:versionID="97f91f319da502963c66db7bd9bafa24">
  <xsd:schema xmlns:xsd="http://www.w3.org/2001/XMLSchema" xmlns:xs="http://www.w3.org/2001/XMLSchema" xmlns:p="http://schemas.microsoft.com/office/2006/metadata/properties" xmlns:ns1="http://schemas.microsoft.com/sharepoint/v3" xmlns:ns2="4e240d41-6d38-4eac-9584-b3f543b50010" xmlns:ns3="230e9df3-be65-4c73-a93b-d1236ebd677e" xmlns:ns4="7b813d5f-7206-4d46-95a5-a58185f478af" xmlns:ns5="http://schemas.microsoft.com/sharepoint/v4" targetNamespace="http://schemas.microsoft.com/office/2006/metadata/properties" ma:root="true" ma:fieldsID="36d8d8ec0295720aab47118a50085ece" ns1:_="" ns2:_="" ns3:_="" ns4:_="" ns5:_="">
    <xsd:import namespace="http://schemas.microsoft.com/sharepoint/v3"/>
    <xsd:import namespace="4e240d41-6d38-4eac-9584-b3f543b50010"/>
    <xsd:import namespace="230e9df3-be65-4c73-a93b-d1236ebd677e"/>
    <xsd:import namespace="7b813d5f-7206-4d46-95a5-a58185f478af"/>
    <xsd:import namespace="http://schemas.microsoft.com/sharepoint/v4"/>
    <xsd:element name="properties">
      <xsd:complexType>
        <xsd:sequence>
          <xsd:element name="documentManagement">
            <xsd:complexType>
              <xsd:all>
                <xsd:element ref="ns2:DocumentDescription" minOccurs="0"/>
                <xsd:element ref="ns2:PublishDate" minOccurs="0"/>
                <xsd:element ref="ns1:PublishingExpirationDate" minOccurs="0"/>
                <xsd:element ref="ns1:PublishingPageContent" minOccurs="0"/>
                <xsd:element ref="ns2:Thumbnail1" minOccurs="0"/>
                <xsd:element ref="ns2:CoOwner" minOccurs="0"/>
                <xsd:element ref="ns2:Owner" minOccurs="0"/>
                <xsd:element ref="ns4:DocumentSetKcId" minOccurs="0"/>
                <xsd:element ref="ns2:TagTemplate" minOccurs="0"/>
                <xsd:element ref="ns1:RatingCount" minOccurs="0"/>
                <xsd:element ref="ns1:AverageRating" minOccurs="0"/>
                <xsd:element ref="ns2:Expire_x0020_Review"/>
                <xsd:element ref="ns3:TaxKeywordTaxHTField" minOccurs="0"/>
                <xsd:element ref="ns2:RegionTaxHTField0" minOccurs="0"/>
                <xsd:element ref="ns3:_dlc_DocId" minOccurs="0"/>
                <xsd:element ref="ns2:ConfidentialityTaxHTField0" minOccurs="0"/>
                <xsd:element ref="ns3:_dlc_DocIdUrl" minOccurs="0"/>
                <xsd:element ref="ns2:BusinessArchitectureTaxHTField0" minOccurs="0"/>
                <xsd:element ref="ns3:_dlc_DocIdPersistId" minOccurs="0"/>
                <xsd:element ref="ns2:TopicsTaxHTField0" minOccurs="0"/>
                <xsd:element ref="ns5:IconOverlay" minOccurs="0"/>
                <xsd:element ref="ns2:GroupsTaxHTField0" minOccurs="0"/>
                <xsd:element ref="ns2:PartnersTaxHTField0" minOccurs="0"/>
                <xsd:element ref="ns3:TaxCatchAll" minOccurs="0"/>
                <xsd:element ref="ns2:ActivitiesAndProgramsTaxHTField0" minOccurs="0"/>
                <xsd:element ref="ns2:RolesTaxHTField0" minOccurs="0"/>
                <xsd:element ref="ns3:TaxCatchAllLabel" minOccurs="0"/>
                <xsd:element ref="ns1:RoutingRuleDescription" minOccurs="0"/>
                <xsd:element ref="ns2:SMSGDomainTaxHTField0" minOccurs="0"/>
                <xsd:element ref="ns2:ProductsTaxHTField0" minOccurs="0"/>
                <xsd:element ref="ns1:_vti_ItemDeclaredRecord" minOccurs="0"/>
                <xsd:element ref="ns1:_vti_ItemHoldRecordStatus" minOccurs="0"/>
                <xsd:element ref="ns2:LanguagesTaxHTField0" minOccurs="0"/>
                <xsd:element ref="ns2:CompetitorsTaxHTField0" minOccurs="0"/>
                <xsd:element ref="ns2:h1e7aaa5788c480c922636922fec8914" minOccurs="0"/>
                <xsd:element ref="ns2:ItemTypeTaxHTField0" minOccurs="0"/>
                <xsd:element ref="ns2:IndustriesTaxHTField0" minOccurs="0"/>
                <xsd:element ref="ns2:SegmentsTaxHTField0" minOccurs="0"/>
                <xsd:element ref="ns2:ApplyWorkflowRules" minOccurs="0"/>
                <xsd:element ref="ns2:EnterpriseDomainTagsTaxHTField0" minOccurs="0"/>
                <xsd:element ref="ns2:AudiencesTaxHTField0" minOccurs="0"/>
                <xsd:element ref="ns2:fe32998799ba48dcafc127a14edc00fb"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8" nillable="true" ma:displayName="Scheduling End Date" ma:internalName="PublishingExpirationDate">
      <xsd:simpleType>
        <xsd:restriction base="dms:Unknown"/>
      </xsd:simpleType>
    </xsd:element>
    <xsd:element name="PublishingPageContent" ma:index="9" nillable="true" ma:displayName="Page Content" ma:internalName="PublishingPageContent">
      <xsd:simpleType>
        <xsd:restriction base="dms:Unknown"/>
      </xsd:simpleType>
    </xsd:element>
    <xsd:element name="RatingCount" ma:index="28" nillable="true" ma:displayName="Number of Ratings" ma:decimals="0" ma:description="Number of ratings submitted" ma:indexed="true" ma:internalName="Number_x0020_of_x0020_Ratings" ma:readOnly="true">
      <xsd:simpleType>
        <xsd:restriction base="dms:Number"/>
      </xsd:simpleType>
    </xsd:element>
    <xsd:element name="AverageRating" ma:index="29" nillable="true" ma:displayName="Rating (0-5)" ma:decimals="2" ma:description="Average value of all the ratings that have been submitted" ma:indexed="true" ma:internalName="Rating_x0020__x0028_0_x002d_5_x0029_" ma:readOnly="true">
      <xsd:simpleType>
        <xsd:restriction base="dms:Number"/>
      </xsd:simpleType>
    </xsd:element>
    <xsd:element name="RoutingRuleDescription" ma:index="49" nillable="true" ma:displayName="Description" ma:hidden="true" ma:internalName="RoutingRuleDescription" ma:readOnly="false">
      <xsd:simpleType>
        <xsd:restriction base="dms:Text">
          <xsd:maxLength value="255"/>
        </xsd:restriction>
      </xsd:simpleType>
    </xsd:element>
    <xsd:element name="_vti_ItemDeclaredRecord" ma:index="54" nillable="true" ma:displayName="Declared Record" ma:hidden="true" ma:internalName="_vti_ItemDeclaredRecord" ma:readOnly="true">
      <xsd:simpleType>
        <xsd:restriction base="dms:DateTime"/>
      </xsd:simpleType>
    </xsd:element>
    <xsd:element name="_vti_ItemHoldRecordStatus" ma:index="55"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e240d41-6d38-4eac-9584-b3f543b50010"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Document Description for document content type KCDoc" ma:internalName="DocumentDescription">
      <xsd:simpleType>
        <xsd:restriction base="dms:Note"/>
      </xsd:simpleType>
    </xsd:element>
    <xsd:element name="PublishDate" ma:index="7" nillable="true" ma:displayName="PublishDate" ma:description="Used in Blog Posts, this date is used to specify the Blog Article Date." ma:format="DateOnly" ma:internalName="PublishDate">
      <xsd:simpleType>
        <xsd:restriction base="dms:DateTime"/>
      </xsd:simpleType>
    </xsd:element>
    <xsd:element name="Thumbnail1" ma:index="10"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CoOwner" ma:index="20" nillable="true" ma:displayName="Co-Owner" ma:list="UserInfo" ma:SearchPeopleOnly="false" ma:SharePointGroup="0" ma:internalName="CoOwner" ma:readOnly="tru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 ma:index="22"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gTemplate" ma:index="25" nillable="true" ma:displayName="TagTemplate" ma:internalName="TagTemplate0">
      <xsd:simpleType>
        <xsd:restriction base="dms:Text">
          <xsd:maxLength value="255"/>
        </xsd:restriction>
      </xsd:simpleType>
    </xsd:element>
    <xsd:element name="Expire_x0020_Review" ma:index="32" ma:displayName="Expiration" ma:description="Date content is to expire; set 1 day to 24 months out" ma:format="DateOnly" ma:internalName="Expire_x0020_Review" ma:readOnly="false">
      <xsd:simpleType>
        <xsd:restriction base="dms:DateTime"/>
      </xsd:simpleType>
    </xsd:element>
    <xsd:element name="RegionTaxHTField0" ma:index="34" nillable="true" ma:taxonomy="true" ma:internalName="RegionTaxHTField0" ma:taxonomyFieldName="Region" ma:displayName="Region" ma:readOnly="false" ma:default="" ma:fieldId="{4737695a-1cd7-4a2e-b339-4aad0188abb4}"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ConfidentialityTaxHTField0" ma:index="36" nillable="true" ma:taxonomy="true" ma:internalName="ConfidentialityTaxHTField0" ma:taxonomyFieldName="Confidentiality" ma:displayName="Confidentiality" ma:indexed="true" ma:readOnly="false" ma:default="21;#Microsoft confidential|461efa83-0283-486a-a8d5-943328f3693f" ma:fieldId="{78ab4373-53e1-48d5-ab4d-d29698f3efd9}"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usinessArchitectureTaxHTField0" ma:index="38" nillable="true" ma:taxonomy="true" ma:internalName="BusinessArchitectureTaxHTField0" ma:taxonomyFieldName="BusinessArchitecture" ma:displayName="Business Architecture" ma:readOnly="false" ma:default="" ma:fieldId="{d7cf789b-4ee0-44de-b4df-8d5b0482baa9}"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opicsTaxHTField0" ma:index="40" nillable="true" ma:taxonomy="true" ma:internalName="TopicsTaxHTField0" ma:taxonomyFieldName="Topics" ma:displayName="Topics" ma:readOnly="false" ma:default="" ma:fieldId="{878ad871-6083-42b1-a9d8-caa3411e86f2}"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GroupsTaxHTField0" ma:index="42" nillable="true" ma:taxonomy="true" ma:internalName="GroupsTaxHTField0" ma:taxonomyFieldName="Groups" ma:displayName="Groups" ma:readOnly="false" ma:default="" ma:fieldId="{822c6b82-c53e-484c-9c53-5c6ce5969db5}"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PartnersTaxHTField0" ma:index="43" nillable="true" ma:taxonomy="true" ma:internalName="PartnersTaxHTField0" ma:taxonomyFieldName="Partners" ma:displayName="Partners" ma:readOnly="true" ma:default="" ma:fieldId="{7c281638-d92a-454e-b8fe-7088c941df66}"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ActivitiesAndProgramsTaxHTField0" ma:index="45" nillable="true" ma:taxonomy="true" ma:internalName="ActivitiesAndProgramsTaxHTField0" ma:taxonomyFieldName="ActivitiesAndPrograms" ma:displayName="Activities &amp; Programs" ma:readOnly="false" ma:default="" ma:fieldId="{b1238bc0-413c-4dea-a499-043137e11d15}"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RolesTaxHTField0" ma:index="46" nillable="true" ma:taxonomy="true" ma:internalName="RolesTaxHTField0" ma:taxonomyFieldName="Roles" ma:displayName="Roles" ma:readOnly="true" ma:default="" ma:fieldId="{147013c4-c08e-4610-8a54-80ec865dae35}"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SMSGDomainTaxHTField0" ma:index="51" nillable="true" ma:taxonomy="true" ma:internalName="SMSGDomainTaxHTField0" ma:taxonomyFieldName="SMSGDomain" ma:displayName="SMSG Domain" ma:readOnly="true" ma:default="" ma:fieldId="{2c8f543d-b3fa-4810-874a-ad0f88d0f61a}"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roductsTaxHTField0" ma:index="52" nillable="true" ma:taxonomy="true" ma:internalName="ProductsTaxHTField0" ma:taxonomyFieldName="Products" ma:displayName="Products &amp; Technologies" ma:readOnly="false" ma:default="" ma:fieldId="{461032cf-5451-4cac-8727-96de1535ed65}"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LanguagesTaxHTField0" ma:index="56" nillable="true" ma:taxonomy="true" ma:internalName="LanguagesTaxHTField0" ma:taxonomyFieldName="Languages" ma:displayName="Languages" ma:default="" ma:fieldId="{57b7e61f-5f00-4c23-b9fb-7e2af434aabb}"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CompetitorsTaxHTField0" ma:index="60" nillable="true" ma:taxonomy="true" ma:internalName="CompetitorsTaxHTField0" ma:taxonomyFieldName="Competitors" ma:displayName="Competition" ma:readOnly="true" ma:default="" ma:fieldId="{033f61ce-97ac-4204-9e44-87296a243ffe}"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h1e7aaa5788c480c922636922fec8914" ma:index="61" nillable="true" ma:taxonomy="true" ma:internalName="h1e7aaa5788c480c922636922fec8914" ma:taxonomyFieldName="messageframeworktype" ma:displayName="SMSG Local Taxonomy" ma:readOnly="false" ma:default="" ma:fieldId="{11e7aaa5-788c-480c-9226-36922fec8914}" ma:taxonomyMulti="true" ma:sspId="e385fb40-52d4-4fae-9c5b-3e8ff8a5878e" ma:termSetId="3e722879-8567-4839-b7c6-80b3907c7bba" ma:anchorId="00000000-0000-0000-0000-000000000000" ma:open="true" ma:isKeyword="false">
      <xsd:complexType>
        <xsd:sequence>
          <xsd:element ref="pc:Terms" minOccurs="0" maxOccurs="1"/>
        </xsd:sequence>
      </xsd:complexType>
    </xsd:element>
    <xsd:element name="ItemTypeTaxHTField0" ma:index="62" nillable="true" ma:taxonomy="true" ma:internalName="ItemTypeTaxHTField0" ma:taxonomyFieldName="ItemType" ma:displayName="Item Type" ma:default="" ma:fieldId="{d147f11f-8a15-4fb8-8d37-5fb29263610d}"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IndustriesTaxHTField0" ma:index="63" nillable="true" ma:taxonomy="true" ma:internalName="IndustriesTaxHTField0" ma:taxonomyFieldName="Industries" ma:displayName="Industries" ma:readOnly="false" ma:default="" ma:fieldId="{28af9966-4172-49a2-8fcb-8642a15f1fc5}"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SegmentsTaxHTField0" ma:index="65" nillable="true" ma:taxonomy="true" ma:internalName="SegmentsTaxHTField0" ma:taxonomyFieldName="Segments" ma:displayName="Customer Segments" ma:readOnly="false" ma:default="" ma:fieldId="{5810de59-adc2-4212-9275-76550f6ccd4e}"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ApplyWorkflowRules" ma:index="66"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EnterpriseDomainTagsTaxHTField0" ma:index="67" nillable="true" ma:taxonomy="true" ma:internalName="EnterpriseDomainTagsTaxHTField0" ma:taxonomyFieldName="EnterpriseDomainTags" ma:displayName="EnterpriseDomainTags" ma:default="" ma:fieldId="{b0426b94-b978-4d64-9f6d-77397f8ecefd}"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AudiencesTaxHTField0" ma:index="69" nillable="true" ma:taxonomy="true" ma:internalName="AudiencesTaxHTField0" ma:taxonomyFieldName="Audiences" ma:displayName="Customer Audiences" ma:readOnly="false" ma:default="" ma:fieldId="{e142f759-3ac7-4b2f-96cb-1e9174b500b8}"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fe32998799ba48dcafc127a14edc00fb" ma:index="70" nillable="true" ma:taxonomy="true" ma:internalName="fe32998799ba48dcafc127a14edc00fb" ma:taxonomyFieldName="TechnicalLevel" ma:displayName="Technical Level" ma:default="" ma:fieldId="{fe329987-99ba-48dc-afc1-27a14edc00fb}"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33" nillable="true" ma:taxonomy="true" ma:internalName="TaxKeywordTaxHTField" ma:taxonomyFieldName="TaxKeyword" ma:displayName="Enterprise Keywords" ma:readOnly="tru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 ma:index="35" nillable="true" ma:displayName="Document ID Value" ma:description="The value of the document ID assigned to this item." ma:indexed="true" ma:internalName="_dlc_DocId" ma:readOnly="true">
      <xsd:simpleType>
        <xsd:restriction base="dms:Text"/>
      </xsd:simpleType>
    </xsd:element>
    <xsd:element name="_dlc_DocIdUrl" ma:index="3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9" nillable="true" ma:displayName="Persist ID" ma:description="Keep ID on add." ma:hidden="true" ma:internalName="_dlc_DocIdPersistId" ma:readOnly="true">
      <xsd:simpleType>
        <xsd:restriction base="dms:Boolean"/>
      </xsd:simpleType>
    </xsd:element>
    <xsd:element name="TaxCatchAll" ma:index="44" nillable="true" ma:displayName="Taxonomy Catch All Column" ma:hidden="true" ma:list="{cca7b197-9018-4002-9750-a2693d6b6f1f}" ma:internalName="TaxCatchAll" ma:showField="CatchAllData" ma:web="4e240d41-6d38-4eac-9584-b3f543b50010">
      <xsd:complexType>
        <xsd:complexContent>
          <xsd:extension base="dms:MultiChoiceLookup">
            <xsd:sequence>
              <xsd:element name="Value" type="dms:Lookup" maxOccurs="unbounded" minOccurs="0" nillable="true"/>
            </xsd:sequence>
          </xsd:extension>
        </xsd:complexContent>
      </xsd:complexType>
    </xsd:element>
    <xsd:element name="TaxCatchAllLabel" ma:index="47" nillable="true" ma:displayName="Taxonomy Catch All Column1" ma:hidden="true" ma:list="{cca7b197-9018-4002-9750-a2693d6b6f1f}" ma:internalName="TaxCatchAllLabel" ma:readOnly="true" ma:showField="CatchAllDataLabel" ma:web="4e240d41-6d38-4eac-9584-b3f543b5001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b813d5f-7206-4d46-95a5-a58185f478af" elementFormDefault="qualified">
    <xsd:import namespace="http://schemas.microsoft.com/office/2006/documentManagement/types"/>
    <xsd:import namespace="http://schemas.microsoft.com/office/infopath/2007/PartnerControls"/>
    <xsd:element name="DocumentSetKcId" ma:index="24" nillable="true" ma:displayName="DocumentSetKcId" ma:indexed="true" ma:internalName="DocumentSetKcId"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4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10009</Type>
    <SequenceNumber>1004</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PublishDate xmlns="4e240d41-6d38-4eac-9584-b3f543b50010" xsi:nil="true"/>
    <IndustriesTaxHTField0 xmlns="4e240d41-6d38-4eac-9584-b3f543b50010">
      <Terms xmlns="http://schemas.microsoft.com/office/infopath/2007/PartnerControls"/>
    </IndustriesTaxHTField0>
    <DocumentSetKcId xmlns="7b813d5f-7206-4d46-95a5-a58185f478af">205616</DocumentSetKcId>
    <DocumentDescription xmlns="4e240d41-6d38-4eac-9584-b3f543b50010">Learn more about the new Microsoft Operations Management Suite delivering simplified IT management for any enterprise – managing any platform, on any cloud with our cost-effective, all-in-one cloud IT management solution.</DocumentDescription>
    <ActivitiesAndProgramsTaxHTField0 xmlns="4e240d41-6d38-4eac-9584-b3f543b50010">
      <Terms xmlns="http://schemas.microsoft.com/office/infopath/2007/PartnerControls"/>
    </ActivitiesAndProgramsTaxHTField0>
    <ApplyWorkflowRules xmlns="4e240d41-6d38-4eac-9584-b3f543b50010">Yes</ApplyWorkflowRules>
    <PublishingPageContent xmlns="http://schemas.microsoft.com/sharepoint/v3" xsi:nil="true"/>
    <IconOverlay xmlns="http://schemas.microsoft.com/sharepoint/v4" xsi:nil="true"/>
    <LanguagesTaxHTField0 xmlns="4e240d41-6d38-4eac-9584-b3f543b50010">
      <Terms xmlns="http://schemas.microsoft.com/office/infopath/2007/PartnerControls"/>
    </LanguagesTaxHTField0>
    <h1e7aaa5788c480c922636922fec8914 xmlns="4e240d41-6d38-4eac-9584-b3f543b50010">
      <Terms xmlns="http://schemas.microsoft.com/office/infopath/2007/PartnerControls"/>
    </h1e7aaa5788c480c922636922fec8914>
    <ConfidentialityTaxHTField0 xmlns="4e240d41-6d38-4eac-9584-b3f543b50010">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udiencesTaxHTField0 xmlns="4e240d41-6d38-4eac-9584-b3f543b50010">
      <Terms xmlns="http://schemas.microsoft.com/office/infopath/2007/PartnerControls">
        <TermInfo xmlns="http://schemas.microsoft.com/office/infopath/2007/PartnerControls">
          <TermName xmlns="http://schemas.microsoft.com/office/infopath/2007/PartnerControls">customers</TermName>
          <TermId xmlns="http://schemas.microsoft.com/office/infopath/2007/PartnerControls">53e3f70c-67b5-450d-95d4-c8ae9a16f63b</TermId>
        </TermInfo>
      </Terms>
    </AudiencesTaxHTField0>
    <EnterpriseDomainTagsTaxHTField0 xmlns="4e240d41-6d38-4eac-9584-b3f543b50010">
      <Terms xmlns="http://schemas.microsoft.com/office/infopath/2007/PartnerControls"/>
    </EnterpriseDomainTagsTaxHTField0>
    <Thumbnail1 xmlns="4e240d41-6d38-4eac-9584-b3f543b50010">
      <Url xsi:nil="true"/>
      <Description xsi:nil="true"/>
    </Thumbnail1>
    <Expire_x0020_Review xmlns="4e240d41-6d38-4eac-9584-b3f543b50010">2016-06-08T00:00:00+00:00</Expire_x0020_Review>
    <TopicsTaxHTField0 xmlns="4e240d41-6d38-4eac-9584-b3f543b50010">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TopicsTaxHTField0>
    <PublishingExpirationDate xmlns="http://schemas.microsoft.com/sharepoint/v3" xsi:nil="true"/>
    <Owner xmlns="4e240d41-6d38-4eac-9584-b3f543b50010">
      <UserInfo>
        <DisplayName>Michael Leworthy</DisplayName>
        <AccountId>25075</AccountId>
        <AccountType/>
      </UserInfo>
    </Owner>
    <RegionTaxHTField0 xmlns="4e240d41-6d38-4eac-9584-b3f543b50010">
      <Terms xmlns="http://schemas.microsoft.com/office/infopath/2007/PartnerControls"/>
    </RegionTaxHTField0>
    <RoutingRuleDescription xmlns="http://schemas.microsoft.com/sharepoint/v3" xsi:nil="true"/>
    <ProductsTaxHTField0 xmlns="4e240d41-6d38-4eac-9584-b3f543b50010">
      <Terms xmlns="http://schemas.microsoft.com/office/infopath/2007/PartnerControls">
        <TermInfo xmlns="http://schemas.microsoft.com/office/infopath/2007/PartnerControls">
          <TermName xmlns="http://schemas.microsoft.com/office/infopath/2007/PartnerControls">Microsoft System Center</TermName>
          <TermId xmlns="http://schemas.microsoft.com/office/infopath/2007/PartnerControls">8eef0cfe-5421-493a-86c3-6e56c8018e93</TermId>
        </TermInfo>
        <TermInfo xmlns="http://schemas.microsoft.com/office/infopath/2007/PartnerControls">
          <TermName xmlns="http://schemas.microsoft.com/office/infopath/2007/PartnerControls">Microsoft System Center 2012 R2</TermName>
          <TermId xmlns="http://schemas.microsoft.com/office/infopath/2007/PartnerControls">893ce69f-120d-419c-9972-369c8d039013</TermId>
        </TermInfo>
      </Terms>
    </ProductsTaxHTField0>
    <SegmentsTaxHTField0 xmlns="4e240d41-6d38-4eac-9584-b3f543b50010">
      <Terms xmlns="http://schemas.microsoft.com/office/infopath/2007/PartnerControls"/>
    </SegmentsTaxHTField0>
    <fe32998799ba48dcafc127a14edc00fb xmlns="4e240d41-6d38-4eac-9584-b3f543b50010">
      <Terms xmlns="http://schemas.microsoft.com/office/infopath/2007/PartnerControls"/>
    </fe32998799ba48dcafc127a14edc00fb>
    <BusinessArchitectureTaxHTField0 xmlns="4e240d41-6d38-4eac-9584-b3f543b50010">
      <Terms xmlns="http://schemas.microsoft.com/office/infopath/2007/PartnerControls">
        <TermInfo xmlns="http://schemas.microsoft.com/office/infopath/2007/PartnerControls">
          <TermName xmlns="http://schemas.microsoft.com/office/infopath/2007/PartnerControls">Cloud and Datacenter Management</TermName>
          <TermId xmlns="http://schemas.microsoft.com/office/infopath/2007/PartnerControls">f3b54a37-4397-40f2-b19e-469c0384704a</TermId>
        </TermInfo>
        <TermInfo xmlns="http://schemas.microsoft.com/office/infopath/2007/PartnerControls">
          <TermName xmlns="http://schemas.microsoft.com/office/infopath/2007/PartnerControls">cloud strategy</TermName>
          <TermId xmlns="http://schemas.microsoft.com/office/infopath/2007/PartnerControls">121261ad-9df9-4843-973c-8f450aa31df9</TermId>
        </TermInfo>
        <TermInfo xmlns="http://schemas.microsoft.com/office/infopath/2007/PartnerControls">
          <TermName xmlns="http://schemas.microsoft.com/office/infopath/2007/PartnerControls">private cloud computing</TermName>
          <TermId xmlns="http://schemas.microsoft.com/office/infopath/2007/PartnerControls">b65b5efe-ecf0-44d4-86c8-f1f5ebadd1ff</TermId>
        </TermInfo>
        <TermInfo xmlns="http://schemas.microsoft.com/office/infopath/2007/PartnerControls">
          <TermName xmlns="http://schemas.microsoft.com/office/infopath/2007/PartnerControls">Cloud Computing Conversation</TermName>
          <TermId xmlns="http://schemas.microsoft.com/office/infopath/2007/PartnerControls">b37be69c-fdf9-49ae-a412-0e5482905d5a</TermId>
        </TermInfo>
        <TermInfo xmlns="http://schemas.microsoft.com/office/infopath/2007/PartnerControls">
          <TermName xmlns="http://schemas.microsoft.com/office/infopath/2007/PartnerControls">Cloud Platform (sales theme)</TermName>
          <TermId xmlns="http://schemas.microsoft.com/office/infopath/2007/PartnerControls">ec248454-62d9-485e-995d-0cfad61f7f4c</TermId>
        </TermInfo>
      </Terms>
    </BusinessArchitectureTaxHTField0>
    <GroupsTaxHTField0 xmlns="4e240d41-6d38-4eac-9584-b3f543b50010">
      <Terms xmlns="http://schemas.microsoft.com/office/infopath/2007/PartnerControls">
        <TermInfo xmlns="http://schemas.microsoft.com/office/infopath/2007/PartnerControls">
          <TermName xmlns="http://schemas.microsoft.com/office/infopath/2007/PartnerControls">Windows Server and Management Marketing</TermName>
          <TermId xmlns="http://schemas.microsoft.com/office/infopath/2007/PartnerControls">ec7aef82-469a-47dc-9ac7-2821a36193b3</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GroupsTaxHTField0>
    <ItemTypeTaxHTField0 xmlns="4e240d41-6d38-4eac-9584-b3f543b50010">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ItemTypeTaxHTField0>
    <TagTemplate xmlns="4e240d41-6d38-4eac-9584-b3f543b50010" xsi:nil="true"/>
    <TaxCatchAll xmlns="230e9df3-be65-4c73-a93b-d1236ebd677e">
      <Value>19757</Value>
      <Value>20533</Value>
      <Value>18497</Value>
      <Value>20050</Value>
      <Value>19716</Value>
      <Value>10227</Value>
      <Value>18530</Value>
      <Value>17197</Value>
      <Value>15251</Value>
      <Value>20532</Value>
      <Value>18442</Value>
      <Value>11115</Value>
      <Value>19399</Value>
      <Value>17842</Value>
      <Value>10996</Value>
      <Value>14509</Value>
      <Value>20529</Value>
      <Value>20557</Value>
      <Value>13172</Value>
    </TaxCatchAll>
    <RolesTaxHTField0 xmlns="4e240d41-6d38-4eac-9584-b3f543b50010">
      <Terms xmlns="http://schemas.microsoft.com/office/infopath/2007/PartnerControls"/>
    </RolesTaxHTField0>
    <CoOwner xmlns="4e240d41-6d38-4eac-9584-b3f543b50010">
      <UserInfo>
        <DisplayName>i:0#.w|redmond\ansundar</DisplayName>
        <AccountId>13456</AccountId>
        <AccountType/>
      </UserInfo>
      <UserInfo>
        <DisplayName>i:0#.w|redmond\meeryan</DisplayName>
        <AccountId>44027</AccountId>
        <AccountType/>
      </UserInfo>
      <UserInfo>
        <DisplayName>i:0#.w|redmond\danielsw</DisplayName>
        <AccountId>6679</AccountId>
        <AccountType/>
      </UserInfo>
      <UserInfo>
        <DisplayName>i:0#.w|redmond\v-jgayle</DisplayName>
        <AccountId>189188</AccountId>
        <AccountType/>
      </UserInfo>
      <UserInfo>
        <DisplayName>i:0#.w|europe\johnallw</DisplayName>
        <AccountId>30007</AccountId>
        <AccountType/>
      </UserInfo>
      <UserInfo>
        <DisplayName>i:0#.w|redmond\girijas</DisplayName>
        <AccountId>221687</AccountId>
        <AccountType/>
      </UserInfo>
      <UserInfo>
        <DisplayName>i:0#.w|redmond\v-licour</DisplayName>
        <AccountId>251797</AccountId>
        <AccountType/>
      </UserInfo>
    </CoOwner>
    <PartnersTaxHTField0 xmlns="4e240d41-6d38-4eac-9584-b3f543b50010">
      <Terms xmlns="http://schemas.microsoft.com/office/infopath/2007/PartnerControls"/>
    </PartnersTaxHTField0>
    <SMSGDomainTaxHTField0 xmlns="4e240d41-6d38-4eac-9584-b3f543b50010">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STB Conversations Domain</TermName>
          <TermId xmlns="http://schemas.microsoft.com/office/infopath/2007/PartnerControls">ab3ceaba-e38a-46cd-ac14-3fcc9aa094c0</TermId>
        </TermInfo>
        <TermInfo xmlns="http://schemas.microsoft.com/office/infopath/2007/PartnerControls">
          <TermName xmlns="http://schemas.microsoft.com/office/infopath/2007/PartnerControls">System Center Domain</TermName>
          <TermId xmlns="http://schemas.microsoft.com/office/infopath/2007/PartnerControls">3ddc6c25-74dc-48ec-8d94-8e1db2b2f9f8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SMSGDomainTaxHTField0>
    <TaxKeywordTaxHTField xmlns="230e9df3-be65-4c73-a93b-d1236ebd677e">
      <Terms xmlns="http://schemas.microsoft.com/office/infopath/2007/PartnerControls"/>
    </TaxKeywordTaxHTField>
    <CompetitorsTaxHTField0 xmlns="4e240d41-6d38-4eac-9584-b3f543b50010">
      <Terms xmlns="http://schemas.microsoft.com/office/infopath/2007/PartnerControls"/>
    </CompetitorsTaxHTField0>
    <_dlc_DocId xmlns="230e9df3-be65-4c73-a93b-d1236ebd677e">KC00-15-212650</_dlc_DocId>
    <_dlc_DocIdUrl xmlns="230e9df3-be65-4c73-a93b-d1236ebd677e">
      <Url>http://infopedia/docstore/_layouts/DocIdRedir.aspx?ID=KC00-15-212650</Url>
      <Description>KC00-15-212650</Description>
    </_dlc_DocIdUrl>
    <AverageRating xmlns="http://schemas.microsoft.com/sharepoint/v3"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SharedContentType xmlns="Microsoft.SharePoint.Taxonomy.ContentTypeSync" SourceId="e385fb40-52d4-4fae-9c5b-3e8ff8a5878e" ContentTypeId="0x010100FF1FAB0DEDE9AF4ABA57B67AF4A9F321" PreviousValue="false"/>
</file>

<file path=customXml/itemProps1.xml><?xml version="1.0" encoding="utf-8"?>
<ds:datastoreItem xmlns:ds="http://schemas.openxmlformats.org/officeDocument/2006/customXml" ds:itemID="{772BF6BD-EC03-4A8C-9024-C4370365F2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e240d41-6d38-4eac-9584-b3f543b50010"/>
    <ds:schemaRef ds:uri="230e9df3-be65-4c73-a93b-d1236ebd677e"/>
    <ds:schemaRef ds:uri="7b813d5f-7206-4d46-95a5-a58185f478af"/>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E93A2F-6489-477E-B5BB-54EC00B7F760}">
  <ds:schemaRefs>
    <ds:schemaRef ds:uri="http://schemas.microsoft.com/sharepoint/events"/>
  </ds:schemaRefs>
</ds:datastoreItem>
</file>

<file path=customXml/itemProps3.xml><?xml version="1.0" encoding="utf-8"?>
<ds:datastoreItem xmlns:ds="http://schemas.openxmlformats.org/officeDocument/2006/customXml" ds:itemID="{EF9F158C-F684-442E-A8F5-AEE5657CCB12}">
  <ds:schemaRefs>
    <ds:schemaRef ds:uri="http://purl.org/dc/terms/"/>
    <ds:schemaRef ds:uri="http://www.w3.org/XML/1998/namespace"/>
    <ds:schemaRef ds:uri="http://schemas.microsoft.com/office/2006/metadata/properties"/>
    <ds:schemaRef ds:uri="http://purl.org/dc/elements/1.1/"/>
    <ds:schemaRef ds:uri="http://schemas.microsoft.com/sharepoint/v4"/>
    <ds:schemaRef ds:uri="http://schemas.openxmlformats.org/package/2006/metadata/core-properties"/>
    <ds:schemaRef ds:uri="http://purl.org/dc/dcmitype/"/>
    <ds:schemaRef ds:uri="http://schemas.microsoft.com/office/infopath/2007/PartnerControls"/>
    <ds:schemaRef ds:uri="7b813d5f-7206-4d46-95a5-a58185f478af"/>
    <ds:schemaRef ds:uri="http://schemas.microsoft.com/office/2006/documentManagement/types"/>
    <ds:schemaRef ds:uri="230e9df3-be65-4c73-a93b-d1236ebd677e"/>
    <ds:schemaRef ds:uri="4e240d41-6d38-4eac-9584-b3f543b50010"/>
    <ds:schemaRef ds:uri="http://schemas.microsoft.com/sharepoint/v3"/>
  </ds:schemaRefs>
</ds:datastoreItem>
</file>

<file path=customXml/itemProps4.xml><?xml version="1.0" encoding="utf-8"?>
<ds:datastoreItem xmlns:ds="http://schemas.openxmlformats.org/officeDocument/2006/customXml" ds:itemID="{CDCD667B-5CE9-4CF4-8BB0-63927FF4C460}">
  <ds:schemaRefs>
    <ds:schemaRef ds:uri="http://schemas.microsoft.com/sharepoint/v3/contenttype/forms"/>
  </ds:schemaRefs>
</ds:datastoreItem>
</file>

<file path=customXml/itemProps5.xml><?xml version="1.0" encoding="utf-8"?>
<ds:datastoreItem xmlns:ds="http://schemas.openxmlformats.org/officeDocument/2006/customXml" ds:itemID="{F238ACAB-B8D3-4AB6-9B89-1A86082F2FF6}">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0</TotalTime>
  <Words>782</Words>
  <Application>Microsoft Office PowerPoint</Application>
  <PresentationFormat>Widescreen</PresentationFormat>
  <Paragraphs>120</Paragraphs>
  <Slides>10</Slides>
  <Notes>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10</vt:i4>
      </vt:variant>
    </vt:vector>
  </HeadingPairs>
  <TitlesOfParts>
    <vt:vector size="25" baseType="lpstr">
      <vt:lpstr>Arial</vt:lpstr>
      <vt:lpstr>Calibri</vt:lpstr>
      <vt:lpstr>Consolas</vt:lpstr>
      <vt:lpstr>Segoe Light</vt:lpstr>
      <vt:lpstr>Segoe Pro</vt:lpstr>
      <vt:lpstr>Segoe Pro Light</vt:lpstr>
      <vt:lpstr>Segoe Semibold</vt:lpstr>
      <vt:lpstr>Segoe UI</vt:lpstr>
      <vt:lpstr>Segoe UI Light</vt:lpstr>
      <vt:lpstr>Segoe UI Semilight</vt:lpstr>
      <vt:lpstr>Wingdings</vt:lpstr>
      <vt:lpstr>3_7-30269_Server &amp; Tools Business_16x9</vt:lpstr>
      <vt:lpstr>2_Server and Cloud 2013</vt:lpstr>
      <vt:lpstr>2_5-30610_Microsoft_Ignite_Keynote_Template</vt:lpstr>
      <vt:lpstr>3_5-30610_Microsoft_Ignite_Keynote_Template</vt:lpstr>
      <vt:lpstr>PowerPoint Presentation</vt:lpstr>
      <vt:lpstr>PowerPoint Presentation</vt:lpstr>
      <vt:lpstr>Introducing Operations Management Suite</vt:lpstr>
      <vt:lpstr>PowerPoint Presentation</vt:lpstr>
      <vt:lpstr>Integrated search</vt:lpstr>
      <vt:lpstr>PowerPoint Presentation</vt:lpstr>
      <vt:lpstr>Custom Dashboard</vt:lpstr>
      <vt:lpstr>Pricing and licensing</vt:lpstr>
      <vt:lpstr>Operations Management Suite Roadmap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Operations Management Suite Overview</dc:title>
  <dc:creator/>
  <cp:keywords/>
  <cp:lastModifiedBy/>
  <cp:revision>1</cp:revision>
  <dcterms:created xsi:type="dcterms:W3CDTF">2015-04-20T02:18:56Z</dcterms:created>
  <dcterms:modified xsi:type="dcterms:W3CDTF">2015-10-19T00:06:57Z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0x010100FF1FAB0DEDE9AF4ABA57B67AF4A9F3210200596A0E07C3E77448942F9A5D1E81E582</vt:lpwstr>
  </property>
  <property fmtid="{D5CDD505-2E9C-101B-9397-08002B2CF9AE}" pid="3" name="TaxKeyword">
    <vt:lpwstr/>
  </property>
  <property fmtid="{D5CDD505-2E9C-101B-9397-08002B2CF9AE}" pid="4" name="Audiences">
    <vt:lpwstr>11115;#customers|53e3f70c-67b5-450d-95d4-c8ae9a16f63b</vt:lpwstr>
  </property>
  <property fmtid="{D5CDD505-2E9C-101B-9397-08002B2CF9AE}" pid="5" name="Region">
    <vt:lpwstr/>
  </property>
  <property fmtid="{D5CDD505-2E9C-101B-9397-08002B2CF9AE}" pid="6" name="Confidentiality">
    <vt:lpwstr>19716;#customer ready|8986c41d-21c5-4f8f-8a12-ea4625b46858</vt:lpwstr>
  </property>
  <property fmtid="{D5CDD505-2E9C-101B-9397-08002B2CF9AE}" pid="7" name="ActivitiesAndPrograms">
    <vt:lpwstr/>
  </property>
  <property fmtid="{D5CDD505-2E9C-101B-9397-08002B2CF9AE}" pid="8" name="Partners">
    <vt:lpwstr/>
  </property>
  <property fmtid="{D5CDD505-2E9C-101B-9397-08002B2CF9AE}" pid="9" name="Segments">
    <vt:lpwstr/>
  </property>
  <property fmtid="{D5CDD505-2E9C-101B-9397-08002B2CF9AE}" pid="10" name="Topics">
    <vt:lpwstr>20529;#customer presentations|18e9ae94-e321-4eea-82d2-ad5b2f470f3c;#20050;#hub subset|c6bfd112-b986-4a0a-aa8d-90e767bfdfa6</vt:lpwstr>
  </property>
  <property fmtid="{D5CDD505-2E9C-101B-9397-08002B2CF9AE}" pid="11" name="Groups">
    <vt:lpwstr>18497;#Windows Server and Management Marketing|ec7aef82-469a-47dc-9ac7-2821a36193b3;#18442;#Cloud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13172;#Server and Tools Business|6783548d-8609-4f97-be4a-4ca2616905a6;#15251;#Cloud and Enterprise Marketing Group|4f75e184-e5aa-4234-a07f-b032d60df254;#19757;#STB Conversations Domain|ab3ceaba-e38a-46cd-ac14-3fcc9aa094c0;#20532;#System Center Domain|3ddc</vt:lpwstr>
  </property>
  <property fmtid="{D5CDD505-2E9C-101B-9397-08002B2CF9AE}" pid="16" name="BusinessArchitecture">
    <vt:lpwstr>18530;#Cloud and Datacenter Management|f3b54a37-4397-40f2-b19e-469c0384704a;#17842;#cloud strategy|121261ad-9df9-4843-973c-8f450aa31df9;#14509;#private cloud computing|b65b5efe-ecf0-44d4-86c8-f1f5ebadd1ff;#10227;#Cloud Computing Conversation|b37be69c-fdf9</vt:lpwstr>
  </property>
  <property fmtid="{D5CDD505-2E9C-101B-9397-08002B2CF9AE}" pid="17" name="Products">
    <vt:lpwstr>10996;#Microsoft System Center|8eef0cfe-5421-493a-86c3-6e56c8018e93;#20533;#Microsoft System Center 2012 R2|893ce69f-120d-419c-9972-369c8d039013</vt:lpwstr>
  </property>
  <property fmtid="{D5CDD505-2E9C-101B-9397-08002B2CF9AE}" pid="18" name="_dlc_policyId">
    <vt:lpwstr/>
  </property>
  <property fmtid="{D5CDD505-2E9C-101B-9397-08002B2CF9AE}" pid="19" name="ItemRetentionFormula">
    <vt:lpwstr/>
  </property>
  <property fmtid="{D5CDD505-2E9C-101B-9397-08002B2CF9AE}" pid="20" name="ItemType">
    <vt:lpwstr>17197;#presentations|317da5a4-398e-4c38-b265-afd519770055</vt:lpwstr>
  </property>
  <property fmtid="{D5CDD505-2E9C-101B-9397-08002B2CF9AE}" pid="21" name="EnterpriseDomainTags">
    <vt:lpwstr/>
  </property>
  <property fmtid="{D5CDD505-2E9C-101B-9397-08002B2CF9AE}" pid="22" name="LastUpdatedByBatchTagging">
    <vt:bool>false</vt:bool>
  </property>
  <property fmtid="{D5CDD505-2E9C-101B-9397-08002B2CF9AE}" pid="23" name="Languages">
    <vt:lpwstr/>
  </property>
  <property fmtid="{D5CDD505-2E9C-101B-9397-08002B2CF9AE}" pid="24" name="messageframeworktype">
    <vt:lpwstr/>
  </property>
  <property fmtid="{D5CDD505-2E9C-101B-9397-08002B2CF9AE}" pid="25" name="TechnicalLevel">
    <vt:lpwstr/>
  </property>
  <property fmtid="{D5CDD505-2E9C-101B-9397-08002B2CF9AE}" pid="26" name="_dlc_DocIdItemGuid">
    <vt:lpwstr>69251780-2262-4932-baa5-47050c7a8fc5</vt:lpwstr>
  </property>
  <property fmtid="{D5CDD505-2E9C-101B-9397-08002B2CF9AE}" pid="27" name="SMSGTags">
    <vt:lpwstr/>
  </property>
  <property fmtid="{D5CDD505-2E9C-101B-9397-08002B2CF9AE}" pid="28" name="_docset_NoMedatataSyncRequired">
    <vt:lpwstr>False</vt:lpwstr>
  </property>
  <property fmtid="{D5CDD505-2E9C-101B-9397-08002B2CF9AE}" pid="29" name="SMSGTagsTaxHTField0">
    <vt:lpwstr/>
  </property>
  <property fmtid="{D5CDD505-2E9C-101B-9397-08002B2CF9AE}" pid="30" name="WorkflowChangePath">
    <vt:lpwstr>b95d32c9-bd86-46e5-9e9a-259b5b980eab,10;</vt:lpwstr>
  </property>
</Properties>
</file>